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56" r:id="rId2"/>
    <p:sldId id="301" r:id="rId3"/>
    <p:sldId id="444" r:id="rId4"/>
    <p:sldId id="447" r:id="rId5"/>
    <p:sldId id="448" r:id="rId6"/>
    <p:sldId id="457" r:id="rId7"/>
    <p:sldId id="449" r:id="rId8"/>
    <p:sldId id="450" r:id="rId9"/>
    <p:sldId id="451" r:id="rId10"/>
    <p:sldId id="458" r:id="rId11"/>
    <p:sldId id="460" r:id="rId12"/>
    <p:sldId id="462" r:id="rId13"/>
    <p:sldId id="452" r:id="rId14"/>
    <p:sldId id="461" r:id="rId15"/>
    <p:sldId id="453" r:id="rId16"/>
    <p:sldId id="445" r:id="rId17"/>
    <p:sldId id="454" r:id="rId18"/>
    <p:sldId id="455" r:id="rId19"/>
    <p:sldId id="456" r:id="rId20"/>
    <p:sldId id="469" r:id="rId21"/>
    <p:sldId id="470" r:id="rId22"/>
    <p:sldId id="471" r:id="rId23"/>
    <p:sldId id="475" r:id="rId24"/>
    <p:sldId id="463" r:id="rId25"/>
    <p:sldId id="464" r:id="rId26"/>
    <p:sldId id="476" r:id="rId27"/>
    <p:sldId id="472" r:id="rId28"/>
    <p:sldId id="465" r:id="rId29"/>
    <p:sldId id="477" r:id="rId30"/>
    <p:sldId id="466" r:id="rId31"/>
    <p:sldId id="478" r:id="rId32"/>
    <p:sldId id="491" r:id="rId33"/>
    <p:sldId id="467" r:id="rId34"/>
    <p:sldId id="490" r:id="rId35"/>
    <p:sldId id="468" r:id="rId36"/>
    <p:sldId id="446" r:id="rId37"/>
    <p:sldId id="492" r:id="rId38"/>
    <p:sldId id="480" r:id="rId39"/>
    <p:sldId id="481" r:id="rId40"/>
    <p:sldId id="493" r:id="rId41"/>
    <p:sldId id="507" r:id="rId42"/>
    <p:sldId id="482" r:id="rId43"/>
    <p:sldId id="508" r:id="rId44"/>
    <p:sldId id="501" r:id="rId45"/>
    <p:sldId id="509" r:id="rId46"/>
    <p:sldId id="513" r:id="rId47"/>
    <p:sldId id="512" r:id="rId48"/>
    <p:sldId id="510" r:id="rId49"/>
    <p:sldId id="479" r:id="rId50"/>
    <p:sldId id="473" r:id="rId51"/>
    <p:sldId id="526" r:id="rId52"/>
    <p:sldId id="511" r:id="rId53"/>
    <p:sldId id="515" r:id="rId54"/>
    <p:sldId id="483" r:id="rId55"/>
    <p:sldId id="484" r:id="rId56"/>
    <p:sldId id="485" r:id="rId57"/>
    <p:sldId id="516" r:id="rId58"/>
    <p:sldId id="487" r:id="rId59"/>
    <p:sldId id="517" r:id="rId60"/>
    <p:sldId id="488" r:id="rId61"/>
    <p:sldId id="489" r:id="rId62"/>
    <p:sldId id="518" r:id="rId63"/>
    <p:sldId id="523" r:id="rId64"/>
    <p:sldId id="519" r:id="rId65"/>
    <p:sldId id="474" r:id="rId66"/>
    <p:sldId id="525" r:id="rId67"/>
    <p:sldId id="524" r:id="rId68"/>
    <p:sldId id="520" r:id="rId69"/>
    <p:sldId id="412"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ohn" initials="CB" lastIdx="1" clrIdx="0">
    <p:extLst>
      <p:ext uri="{19B8F6BF-5375-455C-9EA6-DF929625EA0E}">
        <p15:presenceInfo xmlns:p15="http://schemas.microsoft.com/office/powerpoint/2012/main" userId="S::cbohn2@unl.edu::8846c46b-5589-4bfa-9ce6-d52aec7c255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A00"/>
    <a:srgbClr val="FECC1F"/>
    <a:srgbClr val="0432FF"/>
    <a:srgbClr val="FAE4D5"/>
    <a:srgbClr val="7F97FF"/>
    <a:srgbClr val="C27CF8"/>
    <a:srgbClr val="8C71A0"/>
    <a:srgbClr val="E8EAFF"/>
    <a:srgbClr val="F6D6FB"/>
    <a:srgbClr val="3857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918" autoAdjust="0"/>
    <p:restoredTop sz="79592" autoAdjust="0"/>
  </p:normalViewPr>
  <p:slideViewPr>
    <p:cSldViewPr snapToGrid="0">
      <p:cViewPr varScale="1">
        <p:scale>
          <a:sx n="96" d="100"/>
          <a:sy n="96" d="100"/>
        </p:scale>
        <p:origin x="1072" y="1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png>
</file>

<file path=ppt/media/image17.png>
</file>

<file path=ppt/media/image18.png>
</file>

<file path=ppt/media/image19.png>
</file>

<file path=ppt/media/image2.jpg>
</file>

<file path=ppt/media/image3.png>
</file>

<file path=ppt/media/image4.jpeg>
</file>

<file path=ppt/media/image5.jpe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10/16/21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14</a:t>
            </a:fld>
            <a:endParaRPr lang="en-US"/>
          </a:p>
        </p:txBody>
      </p:sp>
    </p:spTree>
    <p:extLst>
      <p:ext uri="{BB962C8B-B14F-4D97-AF65-F5344CB8AC3E}">
        <p14:creationId xmlns:p14="http://schemas.microsoft.com/office/powerpoint/2010/main" val="29965581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Daemon creates new process to handle the client, allows daemon to listen for the next client</a:t>
            </a:r>
          </a:p>
          <a:p>
            <a:endParaRPr lang="en-US" dirty="0"/>
          </a:p>
          <a:p>
            <a:r>
              <a:rPr lang="en-US" dirty="0"/>
              <a:t>(the handler is coded to terminate if the client sends “EXIT” to 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231047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32772724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server is NOT blocked from responding to Client 2 while it’s still waiting for Client 1</a:t>
            </a:r>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1932494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server </a:t>
            </a:r>
            <a:r>
              <a:rPr lang="en-US" dirty="0"/>
              <a:t>is NOT blocked from responding to Client 2 while it’s still waiting for Client 1</a:t>
            </a:r>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2085776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Often, the parent would close the “accepted socket” </a:t>
            </a:r>
            <a:r>
              <a:rPr lang="en-US" dirty="0" err="1"/>
              <a:t>fd</a:t>
            </a:r>
            <a:r>
              <a:rPr lang="en-US" dirty="0"/>
              <a:t>, but our particular design requires the parent to maintain an array of open </a:t>
            </a:r>
            <a:r>
              <a:rPr lang="en-US" dirty="0" err="1"/>
              <a:t>fd’s</a:t>
            </a:r>
            <a:r>
              <a:rPr lang="en-US" dirty="0"/>
              <a:t> to each client. Recall that a child gets a copy of all of the open </a:t>
            </a:r>
            <a:r>
              <a:rPr lang="en-US" dirty="0" err="1"/>
              <a:t>fd’s</a:t>
            </a:r>
            <a:r>
              <a:rPr lang="en-US" dirty="0"/>
              <a:t>.</a:t>
            </a:r>
          </a:p>
          <a:p>
            <a:r>
              <a:rPr lang="en-US" dirty="0"/>
              <a:t>If child doesn’t close the </a:t>
            </a:r>
            <a:r>
              <a:rPr lang="en-US" dirty="0" err="1"/>
              <a:t>fd’s</a:t>
            </a:r>
            <a:r>
              <a:rPr lang="en-US" dirty="0"/>
              <a:t> in the array it has a duplicate of, then by child 40,392 (to make up an arbitrary number), there’ll be 815,736,636 open file descriptors to the clients (plus 40,392 copies of the listening file descriptor)</a:t>
            </a:r>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030124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9767639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262803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orphaning a process is intentional, such as when launching a daemon: process forks a child and then terminates, letting the daemon run independently of terminal</a:t>
            </a:r>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12057188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1335766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153185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733153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41</a:t>
            </a:fld>
            <a:endParaRPr lang="en-US"/>
          </a:p>
        </p:txBody>
      </p:sp>
    </p:spTree>
    <p:extLst>
      <p:ext uri="{BB962C8B-B14F-4D97-AF65-F5344CB8AC3E}">
        <p14:creationId xmlns:p14="http://schemas.microsoft.com/office/powerpoint/2010/main" val="5236921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We’ll get to </a:t>
            </a:r>
            <a:r>
              <a:rPr lang="en-US" dirty="0" err="1"/>
              <a:t>pthread_mutex_lock</a:t>
            </a:r>
            <a:r>
              <a:rPr lang="en-US" dirty="0"/>
              <a:t> and …_unlock later</a:t>
            </a:r>
          </a:p>
        </p:txBody>
      </p:sp>
      <p:sp>
        <p:nvSpPr>
          <p:cNvPr id="4" name="Slide Number Placeholder 3"/>
          <p:cNvSpPr>
            <a:spLocks noGrp="1"/>
          </p:cNvSpPr>
          <p:nvPr>
            <p:ph type="sldNum" sz="quarter" idx="5"/>
          </p:nvPr>
        </p:nvSpPr>
        <p:spPr/>
        <p:txBody>
          <a:bodyPr/>
          <a:lstStyle/>
          <a:p>
            <a:fld id="{B451C161-4068-4B77-B93E-241C90510927}" type="slidenum">
              <a:rPr lang="en-US" smtClean="0"/>
              <a:t>43</a:t>
            </a:fld>
            <a:endParaRPr lang="en-US"/>
          </a:p>
        </p:txBody>
      </p:sp>
    </p:spTree>
    <p:extLst>
      <p:ext uri="{BB962C8B-B14F-4D97-AF65-F5344CB8AC3E}">
        <p14:creationId xmlns:p14="http://schemas.microsoft.com/office/powerpoint/2010/main" val="9804149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get to </a:t>
            </a:r>
            <a:r>
              <a:rPr lang="en-US" dirty="0" err="1"/>
              <a:t>pthread_mutex_lock</a:t>
            </a:r>
            <a:r>
              <a:rPr lang="en-US" dirty="0"/>
              <a:t> and …_unlock later</a:t>
            </a:r>
          </a:p>
        </p:txBody>
      </p:sp>
      <p:sp>
        <p:nvSpPr>
          <p:cNvPr id="4" name="Slide Number Placeholder 3"/>
          <p:cNvSpPr>
            <a:spLocks noGrp="1"/>
          </p:cNvSpPr>
          <p:nvPr>
            <p:ph type="sldNum" sz="quarter" idx="5"/>
          </p:nvPr>
        </p:nvSpPr>
        <p:spPr/>
        <p:txBody>
          <a:bodyPr/>
          <a:lstStyle/>
          <a:p>
            <a:fld id="{B451C161-4068-4B77-B93E-241C90510927}" type="slidenum">
              <a:rPr lang="en-US" smtClean="0"/>
              <a:t>46</a:t>
            </a:fld>
            <a:endParaRPr lang="en-US"/>
          </a:p>
        </p:txBody>
      </p:sp>
    </p:spTree>
    <p:extLst>
      <p:ext uri="{BB962C8B-B14F-4D97-AF65-F5344CB8AC3E}">
        <p14:creationId xmlns:p14="http://schemas.microsoft.com/office/powerpoint/2010/main" val="17359673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1603207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3027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51</a:t>
            </a:fld>
            <a:endParaRPr lang="en-US"/>
          </a:p>
        </p:txBody>
      </p:sp>
    </p:spTree>
    <p:extLst>
      <p:ext uri="{BB962C8B-B14F-4D97-AF65-F5344CB8AC3E}">
        <p14:creationId xmlns:p14="http://schemas.microsoft.com/office/powerpoint/2010/main" val="15955107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1,000,000 iterations, what will the shared variable’s value be?</a:t>
            </a:r>
          </a:p>
          <a:p>
            <a:r>
              <a:rPr lang="en-US" dirty="0"/>
              <a:t>0</a:t>
            </a:r>
          </a:p>
        </p:txBody>
      </p:sp>
      <p:sp>
        <p:nvSpPr>
          <p:cNvPr id="4" name="Slide Number Placeholder 3"/>
          <p:cNvSpPr>
            <a:spLocks noGrp="1"/>
          </p:cNvSpPr>
          <p:nvPr>
            <p:ph type="sldNum" sz="quarter" idx="5"/>
          </p:nvPr>
        </p:nvSpPr>
        <p:spPr/>
        <p:txBody>
          <a:bodyPr/>
          <a:lstStyle/>
          <a:p>
            <a:fld id="{B451C161-4068-4B77-B93E-241C90510927}" type="slidenum">
              <a:rPr lang="en-US" smtClean="0"/>
              <a:t>52</a:t>
            </a:fld>
            <a:endParaRPr lang="en-US"/>
          </a:p>
        </p:txBody>
      </p:sp>
    </p:spTree>
    <p:extLst>
      <p:ext uri="{BB962C8B-B14F-4D97-AF65-F5344CB8AC3E}">
        <p14:creationId xmlns:p14="http://schemas.microsoft.com/office/powerpoint/2010/main" val="1150043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1,000,000 iterations, what will the shared variable’s value be?</a:t>
            </a:r>
          </a:p>
          <a:p>
            <a:r>
              <a:rPr lang="en-US" dirty="0"/>
              <a:t>Who knows? Cannot say for certain. It will change from run to run.</a:t>
            </a:r>
          </a:p>
          <a:p>
            <a:endParaRPr lang="en-US" dirty="0"/>
          </a:p>
          <a:p>
            <a:r>
              <a:rPr lang="en-US" dirty="0"/>
              <a:t>(I recommend that you run chap07/</a:t>
            </a:r>
            <a:r>
              <a:rPr lang="en-US" dirty="0" err="1"/>
              <a:t>perverse_interleaving.c</a:t>
            </a:r>
            <a:r>
              <a:rPr lang="en-US" dirty="0"/>
              <a:t> to demonstrate this)</a:t>
            </a:r>
          </a:p>
        </p:txBody>
      </p:sp>
      <p:sp>
        <p:nvSpPr>
          <p:cNvPr id="4" name="Slide Number Placeholder 3"/>
          <p:cNvSpPr>
            <a:spLocks noGrp="1"/>
          </p:cNvSpPr>
          <p:nvPr>
            <p:ph type="sldNum" sz="quarter" idx="5"/>
          </p:nvPr>
        </p:nvSpPr>
        <p:spPr/>
        <p:txBody>
          <a:bodyPr/>
          <a:lstStyle/>
          <a:p>
            <a:fld id="{B451C161-4068-4B77-B93E-241C90510927}" type="slidenum">
              <a:rPr lang="en-US" smtClean="0"/>
              <a:t>53</a:t>
            </a:fld>
            <a:endParaRPr lang="en-US"/>
          </a:p>
        </p:txBody>
      </p:sp>
    </p:spTree>
    <p:extLst>
      <p:ext uri="{BB962C8B-B14F-4D97-AF65-F5344CB8AC3E}">
        <p14:creationId xmlns:p14="http://schemas.microsoft.com/office/powerpoint/2010/main" val="34326484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atomicity only requires the </a:t>
            </a:r>
            <a:r>
              <a:rPr lang="en-US" i="1" dirty="0"/>
              <a:t>appearance</a:t>
            </a:r>
            <a:r>
              <a:rPr lang="en-US" i="0" dirty="0"/>
              <a:t> of no interruption</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55</a:t>
            </a:fld>
            <a:endParaRPr lang="en-US"/>
          </a:p>
        </p:txBody>
      </p:sp>
    </p:spTree>
    <p:extLst>
      <p:ext uri="{BB962C8B-B14F-4D97-AF65-F5344CB8AC3E}">
        <p14:creationId xmlns:p14="http://schemas.microsoft.com/office/powerpoint/2010/main" val="1672864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26130357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the </a:t>
            </a:r>
            <a:r>
              <a:rPr lang="en-US" dirty="0" err="1"/>
              <a:t>interleavings</a:t>
            </a:r>
            <a:r>
              <a:rPr lang="en-US" dirty="0"/>
              <a:t> result in a thread updating (and storing) a stale value</a:t>
            </a:r>
          </a:p>
        </p:txBody>
      </p:sp>
      <p:sp>
        <p:nvSpPr>
          <p:cNvPr id="4" name="Slide Number Placeholder 3"/>
          <p:cNvSpPr>
            <a:spLocks noGrp="1"/>
          </p:cNvSpPr>
          <p:nvPr>
            <p:ph type="sldNum" sz="quarter" idx="5"/>
          </p:nvPr>
        </p:nvSpPr>
        <p:spPr/>
        <p:txBody>
          <a:bodyPr/>
          <a:lstStyle/>
          <a:p>
            <a:fld id="{B451C161-4068-4B77-B93E-241C90510927}" type="slidenum">
              <a:rPr lang="en-US" smtClean="0"/>
              <a:t>56</a:t>
            </a:fld>
            <a:endParaRPr lang="en-US"/>
          </a:p>
        </p:txBody>
      </p:sp>
    </p:spTree>
    <p:extLst>
      <p:ext uri="{BB962C8B-B14F-4D97-AF65-F5344CB8AC3E}">
        <p14:creationId xmlns:p14="http://schemas.microsoft.com/office/powerpoint/2010/main" val="40256203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atomicity only requires the </a:t>
            </a:r>
            <a:r>
              <a:rPr lang="en-US" i="1" dirty="0"/>
              <a:t>appearance</a:t>
            </a:r>
            <a:r>
              <a:rPr lang="en-US" i="0" dirty="0"/>
              <a:t> of no interruption</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57</a:t>
            </a:fld>
            <a:endParaRPr lang="en-US"/>
          </a:p>
        </p:txBody>
      </p:sp>
    </p:spTree>
    <p:extLst>
      <p:ext uri="{BB962C8B-B14F-4D97-AF65-F5344CB8AC3E}">
        <p14:creationId xmlns:p14="http://schemas.microsoft.com/office/powerpoint/2010/main" val="18310256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59</a:t>
            </a:fld>
            <a:endParaRPr lang="en-US"/>
          </a:p>
        </p:txBody>
      </p:sp>
    </p:spTree>
    <p:extLst>
      <p:ext uri="{BB962C8B-B14F-4D97-AF65-F5344CB8AC3E}">
        <p14:creationId xmlns:p14="http://schemas.microsoft.com/office/powerpoint/2010/main" val="32846368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 sequential code ran faster than the threaded code!” – there is overhead associated with even lightweight context switching (and creating threads), and </a:t>
            </a:r>
            <a:r>
              <a:rPr lang="en-US" i="1" dirty="0"/>
              <a:t>we are not using concurrency to make the program run faster; we’re using concurrency to make the program more responsive</a:t>
            </a:r>
            <a:r>
              <a:rPr lang="en-US" i="0" dirty="0"/>
              <a: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60</a:t>
            </a:fld>
            <a:endParaRPr lang="en-US"/>
          </a:p>
        </p:txBody>
      </p:sp>
    </p:spTree>
    <p:extLst>
      <p:ext uri="{BB962C8B-B14F-4D97-AF65-F5344CB8AC3E}">
        <p14:creationId xmlns:p14="http://schemas.microsoft.com/office/powerpoint/2010/main" val="19856874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Canonical case of lethal race condition: Therac-25 (had two lethal race conditions)</a:t>
            </a:r>
          </a:p>
        </p:txBody>
      </p:sp>
      <p:sp>
        <p:nvSpPr>
          <p:cNvPr id="4" name="Slide Number Placeholder 3"/>
          <p:cNvSpPr>
            <a:spLocks noGrp="1"/>
          </p:cNvSpPr>
          <p:nvPr>
            <p:ph type="sldNum" sz="quarter" idx="5"/>
          </p:nvPr>
        </p:nvSpPr>
        <p:spPr/>
        <p:txBody>
          <a:bodyPr/>
          <a:lstStyle/>
          <a:p>
            <a:fld id="{B451C161-4068-4B77-B93E-241C90510927}" type="slidenum">
              <a:rPr lang="en-US" smtClean="0"/>
              <a:t>61</a:t>
            </a:fld>
            <a:endParaRPr lang="en-US"/>
          </a:p>
        </p:txBody>
      </p:sp>
    </p:spTree>
    <p:extLst>
      <p:ext uri="{BB962C8B-B14F-4D97-AF65-F5344CB8AC3E}">
        <p14:creationId xmlns:p14="http://schemas.microsoft.com/office/powerpoint/2010/main" val="25407771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thread-based chat, we made sure that the socket file descriptor isn’t on another thread’s stack, so it can’t be “lost” due to a function return.</a:t>
            </a:r>
          </a:p>
          <a:p>
            <a:r>
              <a:rPr lang="en-US" dirty="0"/>
              <a:t>In the thread-based chat, we had the handler thread free the memory allocated by the listener thread because the listener thread can’t know when it’s safe to do so.</a:t>
            </a:r>
          </a:p>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62</a:t>
            </a:fld>
            <a:endParaRPr lang="en-US"/>
          </a:p>
        </p:txBody>
      </p:sp>
    </p:spTree>
    <p:extLst>
      <p:ext uri="{BB962C8B-B14F-4D97-AF65-F5344CB8AC3E}">
        <p14:creationId xmlns:p14="http://schemas.microsoft.com/office/powerpoint/2010/main" val="31894495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64</a:t>
            </a:fld>
            <a:endParaRPr lang="en-US"/>
          </a:p>
        </p:txBody>
      </p:sp>
    </p:spTree>
    <p:extLst>
      <p:ext uri="{BB962C8B-B14F-4D97-AF65-F5344CB8AC3E}">
        <p14:creationId xmlns:p14="http://schemas.microsoft.com/office/powerpoint/2010/main" val="42357295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paradigms saw use into the ‘90s, but the cluster-computing model cemented MIMD for supercomputing since late ‘90s – but SIMD didn’t go away since commodity processors typically have vector processing instructions since late ‘90s/early ‘00s.</a:t>
            </a:r>
          </a:p>
        </p:txBody>
      </p:sp>
      <p:sp>
        <p:nvSpPr>
          <p:cNvPr id="4" name="Slide Number Placeholder 3"/>
          <p:cNvSpPr>
            <a:spLocks noGrp="1"/>
          </p:cNvSpPr>
          <p:nvPr>
            <p:ph type="sldNum" sz="quarter" idx="5"/>
          </p:nvPr>
        </p:nvSpPr>
        <p:spPr/>
        <p:txBody>
          <a:bodyPr/>
          <a:lstStyle/>
          <a:p>
            <a:fld id="{B451C161-4068-4B77-B93E-241C90510927}" type="slidenum">
              <a:rPr lang="en-US" smtClean="0"/>
              <a:t>66</a:t>
            </a:fld>
            <a:endParaRPr lang="en-US"/>
          </a:p>
        </p:txBody>
      </p:sp>
    </p:spTree>
    <p:extLst>
      <p:ext uri="{BB962C8B-B14F-4D97-AF65-F5344CB8AC3E}">
        <p14:creationId xmlns:p14="http://schemas.microsoft.com/office/powerpoint/2010/main" val="2321413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69</a:t>
            </a:fld>
            <a:endParaRPr lang="en-US"/>
          </a:p>
        </p:txBody>
      </p:sp>
    </p:spTree>
    <p:extLst>
      <p:ext uri="{BB962C8B-B14F-4D97-AF65-F5344CB8AC3E}">
        <p14:creationId xmlns:p14="http://schemas.microsoft.com/office/powerpoint/2010/main" val="299104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3493767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equally-valid </a:t>
            </a:r>
            <a:r>
              <a:rPr lang="en-US" dirty="0" err="1"/>
              <a:t>interleavings</a:t>
            </a:r>
            <a:r>
              <a:rPr lang="en-US" dirty="0"/>
              <a:t>.</a:t>
            </a:r>
          </a:p>
          <a:p>
            <a:r>
              <a:rPr lang="en-US" dirty="0"/>
              <a:t>Nothing is synchronizing the Client’s write() call and the Server’s accept() call.</a:t>
            </a:r>
          </a:p>
          <a:p>
            <a:endParaRPr lang="en-US" dirty="0"/>
          </a:p>
          <a:p>
            <a:r>
              <a:rPr lang="en-US" dirty="0"/>
              <a:t>Within Client, events happen sequentially: connect, write(hostname), read – read blocks until there’s something to be read, and then write</a:t>
            </a:r>
          </a:p>
          <a:p>
            <a:r>
              <a:rPr lang="en-US" dirty="0"/>
              <a:t>Within Server, events happen sequentially: accept, read – read blocks until there’s something to be read, and then write (and, not shown, another read)</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2327457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“Iterative” Server because it iterates over the clients. First it handles one, then the next, then the next, etc.</a:t>
            </a:r>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711530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forcing synchronization between clients</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3335542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server is blocked from responding to Client 2 while it’s still waiting for Client 1</a:t>
            </a:r>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19504645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 &amp; B on same flow: sequential (A before B)</a:t>
            </a:r>
          </a:p>
          <a:p>
            <a:pPr marL="228600" indent="-228600">
              <a:buAutoNum type="arabicPeriod"/>
            </a:pPr>
            <a:r>
              <a:rPr lang="en-US" dirty="0"/>
              <a:t>A &amp; B on different flows, apparently at about the same time: concurrent</a:t>
            </a:r>
          </a:p>
          <a:p>
            <a:pPr marL="228600" indent="-228600">
              <a:buAutoNum type="arabicPeriod"/>
            </a:pPr>
            <a:r>
              <a:rPr lang="en-US" dirty="0"/>
              <a:t>A &amp; B on different flows, apparently at different times: concurrent</a:t>
            </a:r>
          </a:p>
          <a:p>
            <a:pPr marL="228600" indent="-228600">
              <a:buAutoNum type="arabicPeriod"/>
            </a:pPr>
            <a:r>
              <a:rPr lang="en-US" dirty="0"/>
              <a:t>A &amp; B on different flows, with message between them: sequential (A before B)</a:t>
            </a:r>
          </a:p>
          <a:p>
            <a:pPr marL="228600" indent="-228600">
              <a:buAutoNum type="arabicPeriod"/>
            </a:pPr>
            <a:r>
              <a:rPr lang="en-US" dirty="0"/>
              <a:t>Mix of sequential &amp; concurrent</a:t>
            </a:r>
          </a:p>
          <a:p>
            <a:pPr marL="685800" lvl="1" indent="-228600">
              <a:buFont typeface="Arial" panose="020B0604020202020204" pitchFamily="34" charset="0"/>
              <a:buChar char="•"/>
            </a:pPr>
            <a:r>
              <a:rPr lang="en-US" dirty="0"/>
              <a:t>E before A, B, C, D</a:t>
            </a:r>
          </a:p>
          <a:p>
            <a:pPr marL="685800" lvl="1" indent="-228600">
              <a:buFont typeface="Arial" panose="020B0604020202020204" pitchFamily="34" charset="0"/>
              <a:buChar char="•"/>
            </a:pPr>
            <a:r>
              <a:rPr lang="en-US" dirty="0"/>
              <a:t>E concurrent with F</a:t>
            </a:r>
          </a:p>
          <a:p>
            <a:pPr marL="685800" lvl="1" indent="-228600">
              <a:buFont typeface="Arial" panose="020B0604020202020204" pitchFamily="34" charset="0"/>
              <a:buChar char="•"/>
            </a:pPr>
            <a:r>
              <a:rPr lang="en-US" dirty="0"/>
              <a:t>F before B, D</a:t>
            </a:r>
          </a:p>
          <a:p>
            <a:pPr marL="685800" lvl="1" indent="-228600">
              <a:buFont typeface="Arial" panose="020B0604020202020204" pitchFamily="34" charset="0"/>
              <a:buChar char="•"/>
            </a:pPr>
            <a:r>
              <a:rPr lang="en-US" dirty="0"/>
              <a:t>A before B, C, D</a:t>
            </a:r>
          </a:p>
          <a:p>
            <a:pPr marL="685800" lvl="1" indent="-228600">
              <a:buFont typeface="Arial" panose="020B0604020202020204" pitchFamily="34" charset="0"/>
              <a:buChar char="•"/>
            </a:pPr>
            <a:r>
              <a:rPr lang="en-US" dirty="0"/>
              <a:t>A concurrent with F</a:t>
            </a:r>
          </a:p>
          <a:p>
            <a:pPr marL="685800" lvl="1" indent="-228600">
              <a:buFont typeface="Arial" panose="020B0604020202020204" pitchFamily="34" charset="0"/>
              <a:buChar char="•"/>
            </a:pPr>
            <a:r>
              <a:rPr lang="en-US" dirty="0"/>
              <a:t>B before D</a:t>
            </a:r>
          </a:p>
          <a:p>
            <a:pPr marL="685800" lvl="1" indent="-228600">
              <a:buFont typeface="Arial" panose="020B0604020202020204" pitchFamily="34" charset="0"/>
              <a:buChar char="•"/>
            </a:pPr>
            <a:r>
              <a:rPr lang="en-US" dirty="0"/>
              <a:t>C concurrent with F, B, D</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13</a:t>
            </a:fld>
            <a:endParaRPr lang="en-US"/>
          </a:p>
        </p:txBody>
      </p:sp>
    </p:spTree>
    <p:extLst>
      <p:ext uri="{BB962C8B-B14F-4D97-AF65-F5344CB8AC3E}">
        <p14:creationId xmlns:p14="http://schemas.microsoft.com/office/powerpoint/2010/main" val="42040857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F74351-DC36-9E4A-A656-6ABE4AD632A7}" type="datetime1">
              <a:rPr lang="en-US" smtClean="0"/>
              <a:t>10/16/21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9100FA-E43E-5D43-80DD-92DF2F93F269}" type="datetime1">
              <a:rPr lang="en-US" smtClean="0"/>
              <a:t>10/16/21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ED6673C7-255B-F345-9AB7-941E075ECEA0}" type="datetime1">
              <a:rPr lang="en-US" smtClean="0"/>
              <a:t>10/16/21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F0A01D-CF99-2F44-8437-2E6EE040BF3F}" type="datetime1">
              <a:rPr lang="en-US" smtClean="0"/>
              <a:t>10/16/21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3AD3FE7-E2CB-1645-AD06-D3A400E58391}" type="datetime1">
              <a:rPr lang="en-US" smtClean="0"/>
              <a:t>10/16/21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E7FB500-6134-6140-86E2-38660493C2A9}" type="datetime1">
              <a:rPr lang="en-US" smtClean="0"/>
              <a:t>10/16/21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82D3D-6B49-9D4E-9660-E8E0CD4F0D1E}" type="datetime1">
              <a:rPr lang="en-US" smtClean="0"/>
              <a:t>10/16/21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1EE086-718F-7A4A-A8F6-97331097908B}" type="datetime1">
              <a:rPr lang="en-US" smtClean="0"/>
              <a:t>10/16/21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2D1AF5-A7CC-F345-85E4-F2221D025F25}" type="datetime1">
              <a:rPr lang="en-US" smtClean="0"/>
              <a:t>10/16/21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1CEFC49E-D16C-E041-AAF4-58EE991B3FE9}" type="datetime1">
              <a:rPr lang="en-US" smtClean="0"/>
              <a:t>10/16/21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tiff"/><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Concurrency</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Iterative Server</a:t>
            </a:r>
            <a:br>
              <a:rPr lang="en-US" dirty="0"/>
            </a:br>
            <a:r>
              <a:rPr lang="en-US" dirty="0"/>
              <a:t>Two Clients: Scenario 2</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7" name="Rounded Rectangle 16">
            <a:extLst>
              <a:ext uri="{FF2B5EF4-FFF2-40B4-BE49-F238E27FC236}">
                <a16:creationId xmlns:a16="http://schemas.microsoft.com/office/drawing/2014/main" id="{116EFE4D-AC99-2943-A5D4-B537BC3A991D}"/>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78660"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6" name="Rounded Rectangle 15">
            <a:extLst>
              <a:ext uri="{FF2B5EF4-FFF2-40B4-BE49-F238E27FC236}">
                <a16:creationId xmlns:a16="http://schemas.microsoft.com/office/drawing/2014/main" id="{085EA8B3-FBA3-F945-86DB-721D8E6949BD}"/>
              </a:ext>
            </a:extLst>
          </p:cNvPr>
          <p:cNvSpPr/>
          <p:nvPr/>
        </p:nvSpPr>
        <p:spPr>
          <a:xfrm>
            <a:off x="378660"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r>
              <a:rPr lang="en-US" dirty="0">
                <a:solidFill>
                  <a:srgbClr val="00FA00"/>
                </a:solidFill>
                <a:latin typeface="Lucida Console" panose="020B0609040504020204" pitchFamily="49" charset="0"/>
              </a:rPr>
              <a:t>[SERVER] Dee has joined the chat.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pic>
        <p:nvPicPr>
          <p:cNvPr id="7" name="Picture 6">
            <a:extLst>
              <a:ext uri="{FF2B5EF4-FFF2-40B4-BE49-F238E27FC236}">
                <a16:creationId xmlns:a16="http://schemas.microsoft.com/office/drawing/2014/main" id="{0457DC02-7B81-B04D-824D-D9511DCED295}"/>
              </a:ext>
            </a:extLst>
          </p:cNvPr>
          <p:cNvPicPr>
            <a:picLocks noChangeAspect="1"/>
          </p:cNvPicPr>
          <p:nvPr/>
        </p:nvPicPr>
        <p:blipFill>
          <a:blip r:embed="rId3"/>
          <a:stretch>
            <a:fillRect/>
          </a:stretch>
        </p:blipFill>
        <p:spPr>
          <a:xfrm>
            <a:off x="7517938" y="0"/>
            <a:ext cx="3486044" cy="6858000"/>
          </a:xfrm>
          <a:prstGeom prst="rect">
            <a:avLst/>
          </a:prstGeom>
        </p:spPr>
      </p:pic>
    </p:spTree>
    <p:extLst>
      <p:ext uri="{BB962C8B-B14F-4D97-AF65-F5344CB8AC3E}">
        <p14:creationId xmlns:p14="http://schemas.microsoft.com/office/powerpoint/2010/main" val="1894479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par>
                          <p:cTn id="13" fill="hold">
                            <p:stCondLst>
                              <p:cond delay="500"/>
                            </p:stCondLst>
                            <p:childTnLst>
                              <p:par>
                                <p:cTn id="14" presetID="14" presetClass="entr" presetSubtype="1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randombar(horizontal)">
                                      <p:cBhvr>
                                        <p:cTn id="21" dur="500"/>
                                        <p:tgtEl>
                                          <p:spTgt spid="12"/>
                                        </p:tgtEl>
                                      </p:cBhvr>
                                    </p:animEffect>
                                  </p:childTnLst>
                                </p:cTn>
                              </p:par>
                            </p:childTnLst>
                          </p:cTn>
                        </p:par>
                        <p:par>
                          <p:cTn id="22" fill="hold">
                            <p:stCondLst>
                              <p:cond delay="500"/>
                            </p:stCondLst>
                            <p:childTnLst>
                              <p:par>
                                <p:cTn id="23" presetID="14" presetClass="entr" presetSubtype="10"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randombar(horizontal)">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randombar(horizontal)">
                                      <p:cBhvr>
                                        <p:cTn id="30" dur="500"/>
                                        <p:tgtEl>
                                          <p:spTgt spid="15"/>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randombar(horizontal)">
                                      <p:cBhvr>
                                        <p:cTn id="3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7" grpId="0" animBg="1"/>
      <p:bldP spid="14" grpId="0" animBg="1"/>
      <p:bldP spid="15"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Iterative Server</a:t>
            </a:r>
            <a:br>
              <a:rPr lang="en-US" dirty="0"/>
            </a:br>
            <a:r>
              <a:rPr lang="en-US" dirty="0"/>
              <a:t>Two Clients: Scenario 3</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8" name="Rounded Rectangle 17">
            <a:extLst>
              <a:ext uri="{FF2B5EF4-FFF2-40B4-BE49-F238E27FC236}">
                <a16:creationId xmlns:a16="http://schemas.microsoft.com/office/drawing/2014/main" id="{F7E2E5FE-1199-D147-B2B0-F0A587E07890}"/>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73856"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7" name="Rounded Rectangle 16">
            <a:extLst>
              <a:ext uri="{FF2B5EF4-FFF2-40B4-BE49-F238E27FC236}">
                <a16:creationId xmlns:a16="http://schemas.microsoft.com/office/drawing/2014/main" id="{116EFE4D-AC99-2943-A5D4-B537BC3A991D}"/>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73856"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78660"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6" name="Rounded Rectangle 15">
            <a:extLst>
              <a:ext uri="{FF2B5EF4-FFF2-40B4-BE49-F238E27FC236}">
                <a16:creationId xmlns:a16="http://schemas.microsoft.com/office/drawing/2014/main" id="{085EA8B3-FBA3-F945-86DB-721D8E6949BD}"/>
              </a:ext>
            </a:extLst>
          </p:cNvPr>
          <p:cNvSpPr/>
          <p:nvPr/>
        </p:nvSpPr>
        <p:spPr>
          <a:xfrm>
            <a:off x="378660"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r>
              <a:rPr lang="en-US" dirty="0">
                <a:solidFill>
                  <a:srgbClr val="00FA00"/>
                </a:solidFill>
                <a:latin typeface="Lucida Console" panose="020B0609040504020204" pitchFamily="49" charset="0"/>
              </a:rPr>
              <a:t>[SERVER] Dee has joined the chat.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pic>
        <p:nvPicPr>
          <p:cNvPr id="19" name="Picture 18">
            <a:extLst>
              <a:ext uri="{FF2B5EF4-FFF2-40B4-BE49-F238E27FC236}">
                <a16:creationId xmlns:a16="http://schemas.microsoft.com/office/drawing/2014/main" id="{D6772EAC-8D08-FC49-803D-21D6CB04497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517938" y="0"/>
            <a:ext cx="3201952" cy="6858000"/>
          </a:xfrm>
          <a:prstGeom prst="rect">
            <a:avLst/>
          </a:prstGeom>
        </p:spPr>
      </p:pic>
    </p:spTree>
    <p:extLst>
      <p:ext uri="{BB962C8B-B14F-4D97-AF65-F5344CB8AC3E}">
        <p14:creationId xmlns:p14="http://schemas.microsoft.com/office/powerpoint/2010/main" val="4246686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randombar(horizontal)">
                                      <p:cBhvr>
                                        <p:cTn id="12" dur="500"/>
                                        <p:tgtEl>
                                          <p:spTgt spid="18"/>
                                        </p:tgtEl>
                                      </p:cBhvr>
                                    </p:animEffect>
                                  </p:childTnLst>
                                </p:cTn>
                              </p:par>
                            </p:childTnLst>
                          </p:cTn>
                        </p:par>
                        <p:par>
                          <p:cTn id="13" fill="hold">
                            <p:stCondLst>
                              <p:cond delay="500"/>
                            </p:stCondLst>
                            <p:childTnLst>
                              <p:par>
                                <p:cTn id="14" presetID="14" presetClass="entr" presetSubtype="1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randombar(horizontal)">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randombar(horizontal)">
                                      <p:cBhvr>
                                        <p:cTn id="26" dur="500"/>
                                        <p:tgtEl>
                                          <p:spTgt spid="12"/>
                                        </p:tgtEl>
                                      </p:cBhvr>
                                    </p:animEffect>
                                  </p:childTnLst>
                                </p:cTn>
                              </p:par>
                            </p:childTnLst>
                          </p:cTn>
                        </p:par>
                        <p:par>
                          <p:cTn id="27" fill="hold">
                            <p:stCondLst>
                              <p:cond delay="500"/>
                            </p:stCondLst>
                            <p:childTnLst>
                              <p:par>
                                <p:cTn id="28" presetID="14" presetClass="entr" presetSubtype="10"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randombar(horizontal)">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randombar(horizontal)">
                                      <p:cBhvr>
                                        <p:cTn id="35" dur="500"/>
                                        <p:tgtEl>
                                          <p:spTgt spid="15"/>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randombar(horizontal)">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1" grpId="0" animBg="1"/>
      <p:bldP spid="12" grpId="0" animBg="1"/>
      <p:bldP spid="13" grpId="0" animBg="1"/>
      <p:bldP spid="17" grpId="0" animBg="1"/>
      <p:bldP spid="14" grpId="0" animBg="1"/>
      <p:bldP spid="15"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518BD-EB66-9A49-AAF6-E834CCF4CEC4}"/>
              </a:ext>
            </a:extLst>
          </p:cNvPr>
          <p:cNvSpPr>
            <a:spLocks noGrp="1"/>
          </p:cNvSpPr>
          <p:nvPr>
            <p:ph type="title"/>
          </p:nvPr>
        </p:nvSpPr>
        <p:spPr/>
        <p:txBody>
          <a:bodyPr/>
          <a:lstStyle/>
          <a:p>
            <a:r>
              <a:rPr lang="en-US" dirty="0"/>
              <a:t>Why/Where did</a:t>
            </a:r>
            <a:br>
              <a:rPr lang="en-US" dirty="0"/>
            </a:br>
            <a:r>
              <a:rPr lang="en-US" dirty="0"/>
              <a:t>Client 2 block?</a:t>
            </a:r>
          </a:p>
        </p:txBody>
      </p:sp>
      <p:sp>
        <p:nvSpPr>
          <p:cNvPr id="10" name="Content Placeholder 9">
            <a:extLst>
              <a:ext uri="{FF2B5EF4-FFF2-40B4-BE49-F238E27FC236}">
                <a16:creationId xmlns:a16="http://schemas.microsoft.com/office/drawing/2014/main" id="{423411D1-5A13-D44B-801A-C711E70AD92D}"/>
              </a:ext>
            </a:extLst>
          </p:cNvPr>
          <p:cNvSpPr>
            <a:spLocks noGrp="1"/>
          </p:cNvSpPr>
          <p:nvPr>
            <p:ph sz="half" idx="1"/>
          </p:nvPr>
        </p:nvSpPr>
        <p:spPr>
          <a:xfrm>
            <a:off x="838200" y="1825625"/>
            <a:ext cx="5613400" cy="4351338"/>
          </a:xfrm>
        </p:spPr>
        <p:txBody>
          <a:bodyPr>
            <a:normAutofit lnSpcReduction="10000"/>
          </a:bodyPr>
          <a:lstStyle/>
          <a:p>
            <a:r>
              <a:rPr lang="en-US" dirty="0"/>
              <a:t>Call to </a:t>
            </a:r>
            <a:r>
              <a:rPr lang="en-US" dirty="0">
                <a:latin typeface="Lucida Console" panose="020B0609040504020204" pitchFamily="49" charset="0"/>
              </a:rPr>
              <a:t>connect()</a:t>
            </a:r>
            <a:r>
              <a:rPr lang="en-US" dirty="0"/>
              <a:t> returns</a:t>
            </a:r>
          </a:p>
          <a:p>
            <a:pPr lvl="1"/>
            <a:r>
              <a:rPr lang="en-US" dirty="0"/>
              <a:t>Connection not yet accepted</a:t>
            </a:r>
          </a:p>
          <a:p>
            <a:pPr lvl="1"/>
            <a:r>
              <a:rPr lang="en-US" dirty="0"/>
              <a:t>Server’s TCP manager queues request</a:t>
            </a:r>
          </a:p>
          <a:p>
            <a:endParaRPr lang="en-US" dirty="0"/>
          </a:p>
          <a:p>
            <a:r>
              <a:rPr lang="en-US" dirty="0"/>
              <a:t>Call to </a:t>
            </a:r>
            <a:r>
              <a:rPr lang="en-US" dirty="0">
                <a:latin typeface="Lucida Console" panose="020B0609040504020204" pitchFamily="49" charset="0"/>
              </a:rPr>
              <a:t>write()</a:t>
            </a:r>
            <a:r>
              <a:rPr lang="en-US" dirty="0"/>
              <a:t> returns</a:t>
            </a:r>
          </a:p>
          <a:p>
            <a:pPr lvl="1"/>
            <a:r>
              <a:rPr lang="en-US" dirty="0"/>
              <a:t>Server’s TCP manager buffers data</a:t>
            </a:r>
          </a:p>
          <a:p>
            <a:endParaRPr lang="en-US" dirty="0"/>
          </a:p>
          <a:p>
            <a:r>
              <a:rPr lang="en-US" dirty="0"/>
              <a:t>Call to </a:t>
            </a:r>
            <a:r>
              <a:rPr lang="en-US" dirty="0">
                <a:latin typeface="Lucida Console" panose="020B0609040504020204" pitchFamily="49" charset="0"/>
              </a:rPr>
              <a:t>read()</a:t>
            </a:r>
            <a:r>
              <a:rPr lang="en-US" dirty="0"/>
              <a:t> blocks</a:t>
            </a:r>
          </a:p>
          <a:p>
            <a:pPr lvl="1"/>
            <a:r>
              <a:rPr lang="en-US" dirty="0"/>
              <a:t>Server hasn’t yet called </a:t>
            </a:r>
            <a:r>
              <a:rPr lang="en-US" dirty="0">
                <a:latin typeface="Lucida Console" panose="020B0609040504020204" pitchFamily="49" charset="0"/>
              </a:rPr>
              <a:t>write()</a:t>
            </a:r>
          </a:p>
          <a:p>
            <a:pPr lvl="1"/>
            <a:r>
              <a:rPr lang="en-US" dirty="0"/>
              <a:t>Nothing yet available to be read</a:t>
            </a:r>
          </a:p>
          <a:p>
            <a:endParaRPr lang="en-US" dirty="0"/>
          </a:p>
        </p:txBody>
      </p:sp>
      <p:sp>
        <p:nvSpPr>
          <p:cNvPr id="3" name="Footer Placeholder 2">
            <a:extLst>
              <a:ext uri="{FF2B5EF4-FFF2-40B4-BE49-F238E27FC236}">
                <a16:creationId xmlns:a16="http://schemas.microsoft.com/office/drawing/2014/main" id="{CDFE2D47-B948-4644-A98C-0E4898706836}"/>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7905BD05-38BA-C044-802C-177A36012F06}"/>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5" name="Text Placeholder 4">
            <a:extLst>
              <a:ext uri="{FF2B5EF4-FFF2-40B4-BE49-F238E27FC236}">
                <a16:creationId xmlns:a16="http://schemas.microsoft.com/office/drawing/2014/main" id="{258F036A-65A5-ED46-884E-2CB2BAE9B545}"/>
              </a:ext>
            </a:extLst>
          </p:cNvPr>
          <p:cNvSpPr>
            <a:spLocks noGrp="1"/>
          </p:cNvSpPr>
          <p:nvPr>
            <p:ph type="body" sz="quarter" idx="13"/>
          </p:nvPr>
        </p:nvSpPr>
        <p:spPr/>
        <p:txBody>
          <a:bodyPr/>
          <a:lstStyle/>
          <a:p>
            <a:r>
              <a:rPr lang="en-US" dirty="0"/>
              <a:t>Slide by Bohn</a:t>
            </a:r>
          </a:p>
        </p:txBody>
      </p:sp>
      <p:sp>
        <p:nvSpPr>
          <p:cNvPr id="7" name="Rounded Rectangle 6">
            <a:extLst>
              <a:ext uri="{FF2B5EF4-FFF2-40B4-BE49-F238E27FC236}">
                <a16:creationId xmlns:a16="http://schemas.microsoft.com/office/drawing/2014/main" id="{EAFA0AE2-E699-FA46-9881-6FDC57D5F3E3}"/>
              </a:ext>
            </a:extLst>
          </p:cNvPr>
          <p:cNvSpPr/>
          <p:nvPr/>
        </p:nvSpPr>
        <p:spPr>
          <a:xfrm>
            <a:off x="6542369" y="-666547"/>
            <a:ext cx="7972045" cy="421767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connect_to_server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connect(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p>
          <a:p>
            <a:r>
              <a:rPr lang="en-US" dirty="0">
                <a:solidFill>
                  <a:srgbClr val="00FA00"/>
                </a:solidFill>
                <a:latin typeface="Lucida Console" panose="020B0609040504020204" pitchFamily="49" charset="0"/>
              </a:rPr>
              <a:t>    char hostname[BUFFER_SIZE];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gethostname</a:t>
            </a:r>
            <a:r>
              <a:rPr lang="en-US" dirty="0">
                <a:solidFill>
                  <a:srgbClr val="00FA00"/>
                </a:solidFill>
                <a:latin typeface="Lucida Console" panose="020B0609040504020204" pitchFamily="49" charset="0"/>
              </a:rPr>
              <a:t>(hostname, BUFFER_SIZE))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hostname);</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handle_outputs</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window_arg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while (running)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buffer = </a:t>
            </a:r>
            <a:r>
              <a:rPr lang="en-US" dirty="0" err="1">
                <a:solidFill>
                  <a:srgbClr val="FECC1F"/>
                </a:solidFill>
                <a:latin typeface="Lucida Console" panose="020B0609040504020204" pitchFamily="49" charset="0"/>
              </a:rPr>
              <a:t>receive_message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wprintw</a:t>
            </a:r>
            <a:r>
              <a:rPr lang="en-US" dirty="0">
                <a:solidFill>
                  <a:srgbClr val="00FA00"/>
                </a:solidFill>
                <a:latin typeface="Lucida Console" panose="020B0609040504020204" pitchFamily="49" charset="0"/>
              </a:rPr>
              <a:t>(window, "%s\n", buffer);</a:t>
            </a:r>
          </a:p>
          <a:p>
            <a:r>
              <a:rPr lang="en-US" dirty="0">
                <a:solidFill>
                  <a:srgbClr val="00FA00"/>
                </a:solidFill>
                <a:latin typeface="Lucida Console" panose="020B0609040504020204" pitchFamily="49" charset="0"/>
              </a:rPr>
              <a:t>        …</a:t>
            </a:r>
          </a:p>
          <a:p>
            <a:endParaRPr lang="en-US" dirty="0">
              <a:solidFill>
                <a:srgbClr val="00FA00"/>
              </a:solidFill>
              <a:latin typeface="Lucida Console" panose="020B0609040504020204" pitchFamily="49" charset="0"/>
            </a:endParaRPr>
          </a:p>
        </p:txBody>
      </p:sp>
      <p:sp>
        <p:nvSpPr>
          <p:cNvPr id="8" name="Rounded Rectangle 7">
            <a:extLst>
              <a:ext uri="{FF2B5EF4-FFF2-40B4-BE49-F238E27FC236}">
                <a16:creationId xmlns:a16="http://schemas.microsoft.com/office/drawing/2014/main" id="{85A96443-98F9-8547-B435-9F18400C539C}"/>
              </a:ext>
            </a:extLst>
          </p:cNvPr>
          <p:cNvSpPr/>
          <p:nvPr/>
        </p:nvSpPr>
        <p:spPr>
          <a:xfrm>
            <a:off x="6542369" y="2903371"/>
            <a:ext cx="9064487" cy="474836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char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long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read(</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message_buffer</a:t>
            </a:r>
            <a:r>
              <a:rPr lang="en-US" dirty="0">
                <a:solidFill>
                  <a:srgbClr val="FECC1F"/>
                </a:solidFill>
                <a:latin typeface="Lucida Console" panose="020B0609040504020204" pitchFamily="49" charset="0"/>
              </a:rPr>
              <a:t>, BUFFER_SIZE - 1)</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receiving message");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*message) {</a:t>
            </a:r>
          </a:p>
          <a:p>
            <a:r>
              <a:rPr lang="en-US" dirty="0">
                <a:solidFill>
                  <a:srgbClr val="00FA00"/>
                </a:solidFill>
                <a:latin typeface="Lucida Console" panose="020B0609040504020204" pitchFamily="49" charset="0"/>
              </a:rPr>
              <a:t>    if (</a:t>
            </a:r>
            <a:r>
              <a:rPr lang="en-US" dirty="0">
                <a:solidFill>
                  <a:srgbClr val="FECC1F"/>
                </a:solidFill>
                <a:latin typeface="Lucida Console" panose="020B0609040504020204" pitchFamily="49" charset="0"/>
              </a:rPr>
              <a:t>write(</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message, </a:t>
            </a:r>
            <a:r>
              <a:rPr lang="en-US" dirty="0" err="1">
                <a:solidFill>
                  <a:srgbClr val="FECC1F"/>
                </a:solidFill>
                <a:latin typeface="Lucida Console" panose="020B0609040504020204" pitchFamily="49" charset="0"/>
              </a:rPr>
              <a:t>strlen</a:t>
            </a:r>
            <a:r>
              <a:rPr lang="en-US" dirty="0">
                <a:solidFill>
                  <a:srgbClr val="FECC1F"/>
                </a:solidFill>
                <a:latin typeface="Lucida Console" panose="020B0609040504020204" pitchFamily="49" charset="0"/>
              </a:rPr>
              <a:t>(message)</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sending message");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626019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Reasoning About Concurrency is </a:t>
            </a:r>
            <a:r>
              <a:rPr lang="en-US" i="1" dirty="0"/>
              <a:t>Very</a:t>
            </a:r>
            <a:r>
              <a:rPr lang="en-US" dirty="0"/>
              <a:t> Hard!</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Some events are sequential</a:t>
            </a:r>
          </a:p>
          <a:p>
            <a:pPr lvl="1"/>
            <a:r>
              <a:rPr lang="en-US" i="1" dirty="0"/>
              <a:t>A</a:t>
            </a:r>
            <a:r>
              <a:rPr lang="en-US" dirty="0"/>
              <a:t> occurs before </a:t>
            </a:r>
            <a:r>
              <a:rPr lang="en-US" i="1" dirty="0"/>
              <a:t>B</a:t>
            </a:r>
          </a:p>
          <a:p>
            <a:r>
              <a:rPr lang="en-US" dirty="0"/>
              <a:t>Some events are concurrent</a:t>
            </a:r>
          </a:p>
          <a:p>
            <a:pPr lvl="1"/>
            <a:r>
              <a:rPr lang="en-US" i="1" dirty="0"/>
              <a:t>A</a:t>
            </a:r>
            <a:r>
              <a:rPr lang="en-US" dirty="0"/>
              <a:t> could happen before </a:t>
            </a:r>
            <a:r>
              <a:rPr lang="en-US" i="1" dirty="0"/>
              <a:t>B</a:t>
            </a:r>
            <a:r>
              <a:rPr lang="en-US" dirty="0"/>
              <a:t>, or </a:t>
            </a:r>
            <a:r>
              <a:rPr lang="en-US" i="1" dirty="0"/>
              <a:t>B</a:t>
            </a:r>
            <a:r>
              <a:rPr lang="en-US" dirty="0"/>
              <a:t> could happen before </a:t>
            </a:r>
            <a:r>
              <a:rPr lang="en-US" i="1" dirty="0"/>
              <a:t>A</a:t>
            </a:r>
            <a:endParaRPr lang="en-US" dirty="0"/>
          </a:p>
          <a:p>
            <a:pPr lvl="2"/>
            <a:r>
              <a:rPr lang="en-US" dirty="0"/>
              <a:t>Without synchronization, cannot establish order</a:t>
            </a:r>
          </a:p>
          <a:p>
            <a:pPr lvl="1"/>
            <a:r>
              <a:rPr lang="en-US" dirty="0"/>
              <a:t>We assume no two events occur at the </a:t>
            </a:r>
            <a:r>
              <a:rPr lang="en-US" i="1" dirty="0"/>
              <a:t>exact</a:t>
            </a:r>
            <a:r>
              <a:rPr lang="en-US" dirty="0"/>
              <a:t> same time</a:t>
            </a:r>
          </a:p>
          <a:p>
            <a:pPr lvl="2"/>
            <a:r>
              <a:rPr lang="en-US" dirty="0"/>
              <a:t>If two events measurably occur at the exact same time, we assume one occurred infinitesimally before the other (but we don’t know beforehand which)</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7" name="Group 16">
            <a:extLst>
              <a:ext uri="{FF2B5EF4-FFF2-40B4-BE49-F238E27FC236}">
                <a16:creationId xmlns:a16="http://schemas.microsoft.com/office/drawing/2014/main" id="{6BB162DA-BEAC-B542-A505-1F8E99F83988}"/>
              </a:ext>
            </a:extLst>
          </p:cNvPr>
          <p:cNvGrpSpPr/>
          <p:nvPr/>
        </p:nvGrpSpPr>
        <p:grpSpPr>
          <a:xfrm>
            <a:off x="3429000" y="5420976"/>
            <a:ext cx="6276072" cy="646331"/>
            <a:chOff x="3559629" y="5420976"/>
            <a:chExt cx="6276072" cy="646331"/>
          </a:xfrm>
        </p:grpSpPr>
        <p:grpSp>
          <p:nvGrpSpPr>
            <p:cNvPr id="14" name="Group 13">
              <a:extLst>
                <a:ext uri="{FF2B5EF4-FFF2-40B4-BE49-F238E27FC236}">
                  <a16:creationId xmlns:a16="http://schemas.microsoft.com/office/drawing/2014/main" id="{0D1D33B5-A8AC-3F40-8612-73D006AF19F9}"/>
                </a:ext>
              </a:extLst>
            </p:cNvPr>
            <p:cNvGrpSpPr/>
            <p:nvPr/>
          </p:nvGrpSpPr>
          <p:grpSpPr>
            <a:xfrm>
              <a:off x="3559629" y="5482884"/>
              <a:ext cx="4593771" cy="522515"/>
              <a:chOff x="5301343" y="2242457"/>
              <a:chExt cx="4593771" cy="522515"/>
            </a:xfrm>
          </p:grpSpPr>
          <p:cxnSp>
            <p:nvCxnSpPr>
              <p:cNvPr id="5" name="Straight Connector 4">
                <a:extLst>
                  <a:ext uri="{FF2B5EF4-FFF2-40B4-BE49-F238E27FC236}">
                    <a16:creationId xmlns:a16="http://schemas.microsoft.com/office/drawing/2014/main" id="{101CBC1E-20B5-B349-A30A-7A58A36E047B}"/>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65FDA5B-A22B-7545-84A3-422C6DB75E6E}"/>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5FB2A19-E95E-034F-A270-8322A2422085}"/>
                  </a:ext>
                </a:extLst>
              </p:cNvPr>
              <p:cNvSpPr txBox="1"/>
              <p:nvPr/>
            </p:nvSpPr>
            <p:spPr>
              <a:xfrm>
                <a:off x="5301343" y="2319049"/>
                <a:ext cx="614271" cy="369332"/>
              </a:xfrm>
              <a:prstGeom prst="rect">
                <a:avLst/>
              </a:prstGeom>
              <a:noFill/>
            </p:spPr>
            <p:txBody>
              <a:bodyPr wrap="none" rtlCol="0">
                <a:spAutoFit/>
              </a:bodyPr>
              <a:lstStyle/>
              <a:p>
                <a:r>
                  <a:rPr lang="en-US" dirty="0"/>
                  <a:t>time</a:t>
                </a:r>
              </a:p>
            </p:txBody>
          </p:sp>
          <p:cxnSp>
            <p:nvCxnSpPr>
              <p:cNvPr id="13" name="Straight Arrow Connector 12">
                <a:extLst>
                  <a:ext uri="{FF2B5EF4-FFF2-40B4-BE49-F238E27FC236}">
                    <a16:creationId xmlns:a16="http://schemas.microsoft.com/office/drawing/2014/main" id="{9A10A4C9-E1FD-6B4F-B9DB-DDC44930EAB1}"/>
                  </a:ext>
                </a:extLst>
              </p:cNvPr>
              <p:cNvCxnSpPr/>
              <p:nvPr/>
            </p:nvCxnSpPr>
            <p:spPr>
              <a:xfrm>
                <a:off x="5932715" y="2512838"/>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C56163D5-37BC-D141-8DA5-588DE0ED0537}"/>
                </a:ext>
              </a:extLst>
            </p:cNvPr>
            <p:cNvSpPr txBox="1"/>
            <p:nvPr/>
          </p:nvSpPr>
          <p:spPr>
            <a:xfrm>
              <a:off x="8622548" y="5420976"/>
              <a:ext cx="1213153" cy="646331"/>
            </a:xfrm>
            <a:prstGeom prst="rect">
              <a:avLst/>
            </a:prstGeom>
            <a:noFill/>
          </p:spPr>
          <p:txBody>
            <a:bodyPr wrap="none" rtlCol="0">
              <a:spAutoFit/>
            </a:bodyPr>
            <a:lstStyle/>
            <a:p>
              <a:r>
                <a:rPr lang="en-US" dirty="0"/>
                <a:t>concurrent</a:t>
              </a:r>
              <a:br>
                <a:rPr lang="en-US" dirty="0"/>
              </a:br>
              <a:r>
                <a:rPr lang="en-US" dirty="0"/>
                <a:t>flows</a:t>
              </a:r>
            </a:p>
          </p:txBody>
        </p:sp>
        <p:sp>
          <p:nvSpPr>
            <p:cNvPr id="16" name="Right Brace 15">
              <a:extLst>
                <a:ext uri="{FF2B5EF4-FFF2-40B4-BE49-F238E27FC236}">
                  <a16:creationId xmlns:a16="http://schemas.microsoft.com/office/drawing/2014/main" id="{93A8284A-388C-9540-A9CC-D2387BD51C5F}"/>
                </a:ext>
              </a:extLst>
            </p:cNvPr>
            <p:cNvSpPr/>
            <p:nvPr/>
          </p:nvSpPr>
          <p:spPr>
            <a:xfrm>
              <a:off x="8425543" y="5420976"/>
              <a:ext cx="304800" cy="646331"/>
            </a:xfrm>
            <a:prstGeom prst="rightBrace">
              <a:avLst/>
            </a:prstGeom>
            <a:ln>
              <a:solidFill>
                <a:srgbClr val="0432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20368C33-D6D3-644B-AD14-FD8748EA1873}"/>
              </a:ext>
            </a:extLst>
          </p:cNvPr>
          <p:cNvGrpSpPr/>
          <p:nvPr/>
        </p:nvGrpSpPr>
        <p:grpSpPr>
          <a:xfrm>
            <a:off x="5218398" y="5237956"/>
            <a:ext cx="1656461" cy="489856"/>
            <a:chOff x="5218398" y="5237956"/>
            <a:chExt cx="1656461" cy="489856"/>
          </a:xfrm>
        </p:grpSpPr>
        <p:sp>
          <p:nvSpPr>
            <p:cNvPr id="18" name="Oval 17">
              <a:extLst>
                <a:ext uri="{FF2B5EF4-FFF2-40B4-BE49-F238E27FC236}">
                  <a16:creationId xmlns:a16="http://schemas.microsoft.com/office/drawing/2014/main" id="{C0985EC3-6055-E144-8F74-9BDD669A126C}"/>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19" name="Oval 18">
              <a:extLst>
                <a:ext uri="{FF2B5EF4-FFF2-40B4-BE49-F238E27FC236}">
                  <a16:creationId xmlns:a16="http://schemas.microsoft.com/office/drawing/2014/main" id="{9D3CB1BC-A17E-2248-BA50-26AEEDAABC7E}"/>
                </a:ext>
              </a:extLst>
            </p:cNvPr>
            <p:cNvSpPr/>
            <p:nvPr/>
          </p:nvSpPr>
          <p:spPr>
            <a:xfrm>
              <a:off x="6385003"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24" name="Group 23">
            <a:extLst>
              <a:ext uri="{FF2B5EF4-FFF2-40B4-BE49-F238E27FC236}">
                <a16:creationId xmlns:a16="http://schemas.microsoft.com/office/drawing/2014/main" id="{6BF6AADA-0666-8942-811A-F7BED4FD3164}"/>
              </a:ext>
            </a:extLst>
          </p:cNvPr>
          <p:cNvGrpSpPr/>
          <p:nvPr/>
        </p:nvGrpSpPr>
        <p:grpSpPr>
          <a:xfrm>
            <a:off x="5817955" y="5236528"/>
            <a:ext cx="489856" cy="1030129"/>
            <a:chOff x="5218398" y="5237956"/>
            <a:chExt cx="489856" cy="1030129"/>
          </a:xfrm>
        </p:grpSpPr>
        <p:sp>
          <p:nvSpPr>
            <p:cNvPr id="25" name="Oval 24">
              <a:extLst>
                <a:ext uri="{FF2B5EF4-FFF2-40B4-BE49-F238E27FC236}">
                  <a16:creationId xmlns:a16="http://schemas.microsoft.com/office/drawing/2014/main" id="{C736D289-A81F-6541-BCE8-A919226EF018}"/>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6" name="Oval 25">
              <a:extLst>
                <a:ext uri="{FF2B5EF4-FFF2-40B4-BE49-F238E27FC236}">
                  <a16:creationId xmlns:a16="http://schemas.microsoft.com/office/drawing/2014/main" id="{B9F40579-4AAC-6B4F-ADFE-C1362DD50851}"/>
                </a:ext>
              </a:extLst>
            </p:cNvPr>
            <p:cNvSpPr/>
            <p:nvPr/>
          </p:nvSpPr>
          <p:spPr>
            <a:xfrm>
              <a:off x="5218398"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27" name="Group 26">
            <a:extLst>
              <a:ext uri="{FF2B5EF4-FFF2-40B4-BE49-F238E27FC236}">
                <a16:creationId xmlns:a16="http://schemas.microsoft.com/office/drawing/2014/main" id="{EE88C1C4-19EB-614E-B628-D429E416B8EF}"/>
              </a:ext>
            </a:extLst>
          </p:cNvPr>
          <p:cNvGrpSpPr/>
          <p:nvPr/>
        </p:nvGrpSpPr>
        <p:grpSpPr>
          <a:xfrm>
            <a:off x="5218398" y="5236528"/>
            <a:ext cx="1653105" cy="1030129"/>
            <a:chOff x="5218398" y="5237956"/>
            <a:chExt cx="1653105" cy="1030129"/>
          </a:xfrm>
        </p:grpSpPr>
        <p:sp>
          <p:nvSpPr>
            <p:cNvPr id="28" name="Oval 27">
              <a:extLst>
                <a:ext uri="{FF2B5EF4-FFF2-40B4-BE49-F238E27FC236}">
                  <a16:creationId xmlns:a16="http://schemas.microsoft.com/office/drawing/2014/main" id="{D2C303D4-9BC7-5141-B0EF-577235823C06}"/>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9" name="Oval 28">
              <a:extLst>
                <a:ext uri="{FF2B5EF4-FFF2-40B4-BE49-F238E27FC236}">
                  <a16:creationId xmlns:a16="http://schemas.microsoft.com/office/drawing/2014/main" id="{75F5D398-FE44-9549-A78F-7B733109CE45}"/>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36" name="Group 35">
            <a:extLst>
              <a:ext uri="{FF2B5EF4-FFF2-40B4-BE49-F238E27FC236}">
                <a16:creationId xmlns:a16="http://schemas.microsoft.com/office/drawing/2014/main" id="{14AB78BE-6A3F-BE46-A7CE-E7E9C1136FC2}"/>
              </a:ext>
            </a:extLst>
          </p:cNvPr>
          <p:cNvGrpSpPr/>
          <p:nvPr/>
        </p:nvGrpSpPr>
        <p:grpSpPr>
          <a:xfrm>
            <a:off x="5218398" y="5239185"/>
            <a:ext cx="1653105" cy="1030129"/>
            <a:chOff x="7784047" y="1935616"/>
            <a:chExt cx="1653105" cy="1030129"/>
          </a:xfrm>
        </p:grpSpPr>
        <p:grpSp>
          <p:nvGrpSpPr>
            <p:cNvPr id="30" name="Group 29">
              <a:extLst>
                <a:ext uri="{FF2B5EF4-FFF2-40B4-BE49-F238E27FC236}">
                  <a16:creationId xmlns:a16="http://schemas.microsoft.com/office/drawing/2014/main" id="{0F12314E-366D-DB44-A08A-9365C8FE86A2}"/>
                </a:ext>
              </a:extLst>
            </p:cNvPr>
            <p:cNvGrpSpPr/>
            <p:nvPr/>
          </p:nvGrpSpPr>
          <p:grpSpPr>
            <a:xfrm>
              <a:off x="7784047" y="1935616"/>
              <a:ext cx="1653105" cy="1030129"/>
              <a:chOff x="5218398" y="5237956"/>
              <a:chExt cx="1653105" cy="1030129"/>
            </a:xfrm>
          </p:grpSpPr>
          <p:sp>
            <p:nvSpPr>
              <p:cNvPr id="31" name="Oval 30">
                <a:extLst>
                  <a:ext uri="{FF2B5EF4-FFF2-40B4-BE49-F238E27FC236}">
                    <a16:creationId xmlns:a16="http://schemas.microsoft.com/office/drawing/2014/main" id="{7D843FC2-7FDA-A444-A99D-117B90B67140}"/>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32" name="Oval 31">
                <a:extLst>
                  <a:ext uri="{FF2B5EF4-FFF2-40B4-BE49-F238E27FC236}">
                    <a16:creationId xmlns:a16="http://schemas.microsoft.com/office/drawing/2014/main" id="{9EC43A3C-5752-0B45-8149-3A268A8CA8A8}"/>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cxnSp>
          <p:nvCxnSpPr>
            <p:cNvPr id="34" name="Straight Arrow Connector 33">
              <a:extLst>
                <a:ext uri="{FF2B5EF4-FFF2-40B4-BE49-F238E27FC236}">
                  <a16:creationId xmlns:a16="http://schemas.microsoft.com/office/drawing/2014/main" id="{92DF3E5E-E056-E745-88AC-0DC409CDFA01}"/>
                </a:ext>
              </a:extLst>
            </p:cNvPr>
            <p:cNvCxnSpPr>
              <a:cxnSpLocks/>
              <a:stCxn id="31" idx="5"/>
              <a:endCxn id="32" idx="1"/>
            </p:cNvCxnSpPr>
            <p:nvPr/>
          </p:nvCxnSpPr>
          <p:spPr>
            <a:xfrm>
              <a:off x="8202165" y="2353734"/>
              <a:ext cx="816869" cy="193893"/>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2AAFC957-BD6F-8446-A89B-D6A40E55D4C2}"/>
              </a:ext>
            </a:extLst>
          </p:cNvPr>
          <p:cNvGrpSpPr/>
          <p:nvPr/>
        </p:nvGrpSpPr>
        <p:grpSpPr>
          <a:xfrm>
            <a:off x="4474029" y="5241842"/>
            <a:ext cx="3249083" cy="1030129"/>
            <a:chOff x="6586315" y="1748316"/>
            <a:chExt cx="3249083" cy="1030129"/>
          </a:xfrm>
        </p:grpSpPr>
        <p:grpSp>
          <p:nvGrpSpPr>
            <p:cNvPr id="37" name="Group 36">
              <a:extLst>
                <a:ext uri="{FF2B5EF4-FFF2-40B4-BE49-F238E27FC236}">
                  <a16:creationId xmlns:a16="http://schemas.microsoft.com/office/drawing/2014/main" id="{7569414A-76FB-D84A-B817-282FCF2179FA}"/>
                </a:ext>
              </a:extLst>
            </p:cNvPr>
            <p:cNvGrpSpPr/>
            <p:nvPr/>
          </p:nvGrpSpPr>
          <p:grpSpPr>
            <a:xfrm>
              <a:off x="7326847" y="1748316"/>
              <a:ext cx="1653105" cy="1030129"/>
              <a:chOff x="7784047" y="1935616"/>
              <a:chExt cx="1653105" cy="1030129"/>
            </a:xfrm>
          </p:grpSpPr>
          <p:grpSp>
            <p:nvGrpSpPr>
              <p:cNvPr id="38" name="Group 37">
                <a:extLst>
                  <a:ext uri="{FF2B5EF4-FFF2-40B4-BE49-F238E27FC236}">
                    <a16:creationId xmlns:a16="http://schemas.microsoft.com/office/drawing/2014/main" id="{5FE8F3D9-4B1C-0840-A4FA-85320B580D13}"/>
                  </a:ext>
                </a:extLst>
              </p:cNvPr>
              <p:cNvGrpSpPr/>
              <p:nvPr/>
            </p:nvGrpSpPr>
            <p:grpSpPr>
              <a:xfrm>
                <a:off x="7784047" y="1935616"/>
                <a:ext cx="1653105" cy="1030129"/>
                <a:chOff x="5218398" y="5237956"/>
                <a:chExt cx="1653105" cy="1030129"/>
              </a:xfrm>
            </p:grpSpPr>
            <p:sp>
              <p:nvSpPr>
                <p:cNvPr id="40" name="Oval 39">
                  <a:extLst>
                    <a:ext uri="{FF2B5EF4-FFF2-40B4-BE49-F238E27FC236}">
                      <a16:creationId xmlns:a16="http://schemas.microsoft.com/office/drawing/2014/main" id="{0E52D629-FFC6-B94D-9C2E-923EE1AD9224}"/>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41" name="Oval 40">
                  <a:extLst>
                    <a:ext uri="{FF2B5EF4-FFF2-40B4-BE49-F238E27FC236}">
                      <a16:creationId xmlns:a16="http://schemas.microsoft.com/office/drawing/2014/main" id="{649AAE38-9E54-B349-B4C8-46A8933A957A}"/>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cxnSp>
            <p:nvCxnSpPr>
              <p:cNvPr id="39" name="Straight Arrow Connector 38">
                <a:extLst>
                  <a:ext uri="{FF2B5EF4-FFF2-40B4-BE49-F238E27FC236}">
                    <a16:creationId xmlns:a16="http://schemas.microsoft.com/office/drawing/2014/main" id="{238B4244-BB53-D441-84C4-4D278B6D6C4A}"/>
                  </a:ext>
                </a:extLst>
              </p:cNvPr>
              <p:cNvCxnSpPr>
                <a:cxnSpLocks/>
                <a:stCxn id="40" idx="5"/>
                <a:endCxn id="41" idx="1"/>
              </p:cNvCxnSpPr>
              <p:nvPr/>
            </p:nvCxnSpPr>
            <p:spPr>
              <a:xfrm>
                <a:off x="8202165" y="2353734"/>
                <a:ext cx="816869" cy="193893"/>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sp>
          <p:nvSpPr>
            <p:cNvPr id="42" name="Oval 41">
              <a:extLst>
                <a:ext uri="{FF2B5EF4-FFF2-40B4-BE49-F238E27FC236}">
                  <a16:creationId xmlns:a16="http://schemas.microsoft.com/office/drawing/2014/main" id="{C76FEB14-5442-C64E-88B9-56A6CCCBA9BD}"/>
                </a:ext>
              </a:extLst>
            </p:cNvPr>
            <p:cNvSpPr/>
            <p:nvPr/>
          </p:nvSpPr>
          <p:spPr>
            <a:xfrm>
              <a:off x="8855686" y="174831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C</a:t>
              </a:r>
            </a:p>
          </p:txBody>
        </p:sp>
        <p:sp>
          <p:nvSpPr>
            <p:cNvPr id="43" name="Oval 42">
              <a:extLst>
                <a:ext uri="{FF2B5EF4-FFF2-40B4-BE49-F238E27FC236}">
                  <a16:creationId xmlns:a16="http://schemas.microsoft.com/office/drawing/2014/main" id="{ADC0830F-50E7-2D48-8958-2707FBB1B363}"/>
                </a:ext>
              </a:extLst>
            </p:cNvPr>
            <p:cNvSpPr/>
            <p:nvPr/>
          </p:nvSpPr>
          <p:spPr>
            <a:xfrm>
              <a:off x="9345542" y="2284602"/>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D</a:t>
              </a:r>
            </a:p>
          </p:txBody>
        </p:sp>
        <p:sp>
          <p:nvSpPr>
            <p:cNvPr id="44" name="Oval 43">
              <a:extLst>
                <a:ext uri="{FF2B5EF4-FFF2-40B4-BE49-F238E27FC236}">
                  <a16:creationId xmlns:a16="http://schemas.microsoft.com/office/drawing/2014/main" id="{B7D2D280-239E-294E-8D85-26AD602AD33E}"/>
                </a:ext>
              </a:extLst>
            </p:cNvPr>
            <p:cNvSpPr/>
            <p:nvPr/>
          </p:nvSpPr>
          <p:spPr>
            <a:xfrm>
              <a:off x="6586315" y="174831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E</a:t>
              </a:r>
            </a:p>
          </p:txBody>
        </p:sp>
        <p:sp>
          <p:nvSpPr>
            <p:cNvPr id="45" name="Oval 44">
              <a:extLst>
                <a:ext uri="{FF2B5EF4-FFF2-40B4-BE49-F238E27FC236}">
                  <a16:creationId xmlns:a16="http://schemas.microsoft.com/office/drawing/2014/main" id="{FE743AF9-D288-5D43-88A3-2176F42D6C74}"/>
                </a:ext>
              </a:extLst>
            </p:cNvPr>
            <p:cNvSpPr/>
            <p:nvPr/>
          </p:nvSpPr>
          <p:spPr>
            <a:xfrm>
              <a:off x="7076171" y="2284602"/>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F</a:t>
              </a:r>
            </a:p>
          </p:txBody>
        </p:sp>
      </p:grpSp>
    </p:spTree>
    <p:extLst>
      <p:ext uri="{BB962C8B-B14F-4D97-AF65-F5344CB8AC3E}">
        <p14:creationId xmlns:p14="http://schemas.microsoft.com/office/powerpoint/2010/main" val="78287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vertic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xit" presetSubtype="5" fill="hold" nodeType="clickEffect">
                                  <p:stCondLst>
                                    <p:cond delay="0"/>
                                  </p:stCondLst>
                                  <p:childTnLst>
                                    <p:animEffect transition="out" filter="randombar(vertical)">
                                      <p:cBhvr>
                                        <p:cTn id="11" dur="500"/>
                                        <p:tgtEl>
                                          <p:spTgt spid="20"/>
                                        </p:tgtEl>
                                      </p:cBhvr>
                                    </p:animEffect>
                                    <p:set>
                                      <p:cBhvr>
                                        <p:cTn id="12" dur="1" fill="hold">
                                          <p:stCondLst>
                                            <p:cond delay="499"/>
                                          </p:stCondLst>
                                        </p:cTn>
                                        <p:tgtEl>
                                          <p:spTgt spid="20"/>
                                        </p:tgtEl>
                                        <p:attrNameLst>
                                          <p:attrName>style.visibility</p:attrName>
                                        </p:attrNameLst>
                                      </p:cBhvr>
                                      <p:to>
                                        <p:strVal val="hidden"/>
                                      </p:to>
                                    </p:set>
                                  </p:childTnLst>
                                </p:cTn>
                              </p:par>
                              <p:par>
                                <p:cTn id="13" presetID="14" presetClass="entr" presetSubtype="5"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randombar(vertical)">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xit" presetSubtype="5" fill="hold" nodeType="clickEffect">
                                  <p:stCondLst>
                                    <p:cond delay="0"/>
                                  </p:stCondLst>
                                  <p:childTnLst>
                                    <p:animEffect transition="out" filter="randombar(vertical)">
                                      <p:cBhvr>
                                        <p:cTn id="19" dur="500"/>
                                        <p:tgtEl>
                                          <p:spTgt spid="24"/>
                                        </p:tgtEl>
                                      </p:cBhvr>
                                    </p:animEffect>
                                    <p:set>
                                      <p:cBhvr>
                                        <p:cTn id="20" dur="1" fill="hold">
                                          <p:stCondLst>
                                            <p:cond delay="499"/>
                                          </p:stCondLst>
                                        </p:cTn>
                                        <p:tgtEl>
                                          <p:spTgt spid="24"/>
                                        </p:tgtEl>
                                        <p:attrNameLst>
                                          <p:attrName>style.visibility</p:attrName>
                                        </p:attrNameLst>
                                      </p:cBhvr>
                                      <p:to>
                                        <p:strVal val="hidden"/>
                                      </p:to>
                                    </p:set>
                                  </p:childTnLst>
                                </p:cTn>
                              </p:par>
                              <p:par>
                                <p:cTn id="21" presetID="14" presetClass="entr" presetSubtype="5"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randombar(vertical)">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xit" presetSubtype="5" fill="hold" nodeType="clickEffect">
                                  <p:stCondLst>
                                    <p:cond delay="0"/>
                                  </p:stCondLst>
                                  <p:childTnLst>
                                    <p:animEffect transition="out" filter="randombar(vertical)">
                                      <p:cBhvr>
                                        <p:cTn id="27" dur="500"/>
                                        <p:tgtEl>
                                          <p:spTgt spid="27"/>
                                        </p:tgtEl>
                                      </p:cBhvr>
                                    </p:animEffect>
                                    <p:set>
                                      <p:cBhvr>
                                        <p:cTn id="28" dur="1" fill="hold">
                                          <p:stCondLst>
                                            <p:cond delay="499"/>
                                          </p:stCondLst>
                                        </p:cTn>
                                        <p:tgtEl>
                                          <p:spTgt spid="27"/>
                                        </p:tgtEl>
                                        <p:attrNameLst>
                                          <p:attrName>style.visibility</p:attrName>
                                        </p:attrNameLst>
                                      </p:cBhvr>
                                      <p:to>
                                        <p:strVal val="hidden"/>
                                      </p:to>
                                    </p:set>
                                  </p:childTnLst>
                                </p:cTn>
                              </p:par>
                              <p:par>
                                <p:cTn id="29" presetID="14" presetClass="entr" presetSubtype="5" fill="hold" nodeType="with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randombar(vertical)">
                                      <p:cBhvr>
                                        <p:cTn id="31" dur="500"/>
                                        <p:tgtEl>
                                          <p:spTgt spid="36"/>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xit" presetSubtype="5" fill="hold" nodeType="clickEffect">
                                  <p:stCondLst>
                                    <p:cond delay="0"/>
                                  </p:stCondLst>
                                  <p:childTnLst>
                                    <p:animEffect transition="out" filter="randombar(vertical)">
                                      <p:cBhvr>
                                        <p:cTn id="35" dur="500"/>
                                        <p:tgtEl>
                                          <p:spTgt spid="36"/>
                                        </p:tgtEl>
                                      </p:cBhvr>
                                    </p:animEffect>
                                    <p:set>
                                      <p:cBhvr>
                                        <p:cTn id="36" dur="1" fill="hold">
                                          <p:stCondLst>
                                            <p:cond delay="499"/>
                                          </p:stCondLst>
                                        </p:cTn>
                                        <p:tgtEl>
                                          <p:spTgt spid="36"/>
                                        </p:tgtEl>
                                        <p:attrNameLst>
                                          <p:attrName>style.visibility</p:attrName>
                                        </p:attrNameLst>
                                      </p:cBhvr>
                                      <p:to>
                                        <p:strVal val="hidden"/>
                                      </p:to>
                                    </p:set>
                                  </p:childTnLst>
                                </p:cTn>
                              </p:par>
                              <p:par>
                                <p:cTn id="37" presetID="14" presetClass="entr" presetSubtype="5"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randombar(vertical)">
                                      <p:cBhvr>
                                        <p:cTn id="39"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Common Concurrency Issues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p:txBody>
          <a:bodyPr>
            <a:normAutofit/>
          </a:bodyPr>
          <a:lstStyle/>
          <a:p>
            <a:r>
              <a:rPr lang="en-US" dirty="0"/>
              <a:t>Nondeterminism</a:t>
            </a:r>
          </a:p>
          <a:p>
            <a:endParaRPr lang="en-US" dirty="0"/>
          </a:p>
          <a:p>
            <a:r>
              <a:rPr lang="en-US" dirty="0"/>
              <a:t>Atomicity</a:t>
            </a:r>
          </a:p>
          <a:p>
            <a:endParaRPr lang="en-US" dirty="0"/>
          </a:p>
          <a:p>
            <a:r>
              <a:rPr lang="en-US" dirty="0"/>
              <a:t>Race Conditions</a:t>
            </a:r>
          </a:p>
          <a:p>
            <a:endParaRPr lang="en-US" dirty="0"/>
          </a:p>
        </p:txBody>
      </p:sp>
      <p:sp>
        <p:nvSpPr>
          <p:cNvPr id="4" name="Content Placeholder 3">
            <a:extLst>
              <a:ext uri="{FF2B5EF4-FFF2-40B4-BE49-F238E27FC236}">
                <a16:creationId xmlns:a16="http://schemas.microsoft.com/office/drawing/2014/main" id="{18C5B54F-EACB-F044-A2A9-2F561C26BCA5}"/>
              </a:ext>
            </a:extLst>
          </p:cNvPr>
          <p:cNvSpPr>
            <a:spLocks noGrp="1"/>
          </p:cNvSpPr>
          <p:nvPr>
            <p:ph sz="half" idx="2"/>
          </p:nvPr>
        </p:nvSpPr>
        <p:spPr/>
        <p:txBody>
          <a:bodyPr/>
          <a:lstStyle/>
          <a:p>
            <a:r>
              <a:rPr lang="en-US" dirty="0"/>
              <a:t>Deadlock</a:t>
            </a:r>
          </a:p>
          <a:p>
            <a:endParaRPr lang="en-US" dirty="0"/>
          </a:p>
          <a:p>
            <a:r>
              <a:rPr lang="en-US" dirty="0" err="1"/>
              <a:t>Livelock</a:t>
            </a:r>
            <a:endParaRPr lang="en-US" dirty="0"/>
          </a:p>
          <a:p>
            <a:endParaRPr lang="en-US" dirty="0"/>
          </a:p>
          <a:p>
            <a:r>
              <a:rPr lang="en-US" dirty="0"/>
              <a:t>Starvation / Fairness</a:t>
            </a:r>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36979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Improve Responsiveness with Concurrency</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Interaction with external systems is inherently concurrent</a:t>
            </a:r>
          </a:p>
          <a:p>
            <a:endParaRPr lang="en-US" dirty="0"/>
          </a:p>
          <a:p>
            <a:r>
              <a:rPr lang="en-US" dirty="0"/>
              <a:t>A server with concurrent flows of control can interact with clients without other blocking clients</a:t>
            </a:r>
          </a:p>
          <a:p>
            <a:endParaRPr lang="en-US" dirty="0"/>
          </a:p>
          <a:p>
            <a:r>
              <a:rPr lang="en-US" i="1" dirty="0"/>
              <a:t>Use concurrency whenever you don’t want to force a particular sequence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212770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Processes</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2593211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What’s a Process?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Executable program, resident in memory, possibly holding resources, sometimes executing on the processor</a:t>
            </a:r>
          </a:p>
          <a:p>
            <a:pPr lvl="1"/>
            <a:r>
              <a:rPr lang="en-US" dirty="0"/>
              <a:t>Has own address space</a:t>
            </a:r>
          </a:p>
          <a:p>
            <a:pPr lvl="1"/>
            <a:r>
              <a:rPr lang="en-US" dirty="0"/>
              <a:t>Has own </a:t>
            </a:r>
            <a:r>
              <a:rPr lang="en-US" i="1" dirty="0"/>
              <a:t>context</a:t>
            </a:r>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64" name="Group 63">
            <a:extLst>
              <a:ext uri="{FF2B5EF4-FFF2-40B4-BE49-F238E27FC236}">
                <a16:creationId xmlns:a16="http://schemas.microsoft.com/office/drawing/2014/main" id="{C2F21C86-A7D5-304D-9F6B-9382EF99C16B}"/>
              </a:ext>
            </a:extLst>
          </p:cNvPr>
          <p:cNvGrpSpPr/>
          <p:nvPr/>
        </p:nvGrpSpPr>
        <p:grpSpPr>
          <a:xfrm>
            <a:off x="5487173" y="2778214"/>
            <a:ext cx="4495027" cy="3330897"/>
            <a:chOff x="217770" y="2175645"/>
            <a:chExt cx="4495027" cy="3330897"/>
          </a:xfrm>
        </p:grpSpPr>
        <p:grpSp>
          <p:nvGrpSpPr>
            <p:cNvPr id="65" name="Group 64">
              <a:extLst>
                <a:ext uri="{FF2B5EF4-FFF2-40B4-BE49-F238E27FC236}">
                  <a16:creationId xmlns:a16="http://schemas.microsoft.com/office/drawing/2014/main" id="{E319098D-5CD8-9B4A-BB1B-24D094204B90}"/>
                </a:ext>
              </a:extLst>
            </p:cNvPr>
            <p:cNvGrpSpPr/>
            <p:nvPr/>
          </p:nvGrpSpPr>
          <p:grpSpPr>
            <a:xfrm>
              <a:off x="2840548" y="2501071"/>
              <a:ext cx="1872249" cy="3005471"/>
              <a:chOff x="2840548" y="1393427"/>
              <a:chExt cx="3386669" cy="5436528"/>
            </a:xfrm>
          </p:grpSpPr>
          <p:sp>
            <p:nvSpPr>
              <p:cNvPr id="115" name="Rectangle 114">
                <a:extLst>
                  <a:ext uri="{FF2B5EF4-FFF2-40B4-BE49-F238E27FC236}">
                    <a16:creationId xmlns:a16="http://schemas.microsoft.com/office/drawing/2014/main" id="{3547234D-499D-0247-9ADB-94C5F754D5D0}"/>
                  </a:ext>
                </a:extLst>
              </p:cNvPr>
              <p:cNvSpPr/>
              <p:nvPr/>
            </p:nvSpPr>
            <p:spPr>
              <a:xfrm>
                <a:off x="2840548" y="1393427"/>
                <a:ext cx="3386667" cy="1118527"/>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Stack</a:t>
                </a:r>
              </a:p>
            </p:txBody>
          </p:sp>
          <p:sp>
            <p:nvSpPr>
              <p:cNvPr id="116" name="Rectangle 115">
                <a:extLst>
                  <a:ext uri="{FF2B5EF4-FFF2-40B4-BE49-F238E27FC236}">
                    <a16:creationId xmlns:a16="http://schemas.microsoft.com/office/drawing/2014/main" id="{A9086166-583A-294C-99C0-9310761AC258}"/>
                  </a:ext>
                </a:extLst>
              </p:cNvPr>
              <p:cNvSpPr/>
              <p:nvPr/>
            </p:nvSpPr>
            <p:spPr>
              <a:xfrm>
                <a:off x="2840550" y="2511954"/>
                <a:ext cx="3386667" cy="3166533"/>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Heap</a:t>
                </a:r>
              </a:p>
            </p:txBody>
          </p:sp>
          <p:sp>
            <p:nvSpPr>
              <p:cNvPr id="117" name="Rectangle 116">
                <a:extLst>
                  <a:ext uri="{FF2B5EF4-FFF2-40B4-BE49-F238E27FC236}">
                    <a16:creationId xmlns:a16="http://schemas.microsoft.com/office/drawing/2014/main" id="{AD1B0D4C-0E2C-AD47-AFF0-21E416E600DB}"/>
                  </a:ext>
                </a:extLst>
              </p:cNvPr>
              <p:cNvSpPr/>
              <p:nvPr/>
            </p:nvSpPr>
            <p:spPr>
              <a:xfrm>
                <a:off x="2840550" y="5687746"/>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Executable code</a:t>
                </a:r>
              </a:p>
            </p:txBody>
          </p:sp>
          <p:sp>
            <p:nvSpPr>
              <p:cNvPr id="118" name="Rectangle 117">
                <a:extLst>
                  <a:ext uri="{FF2B5EF4-FFF2-40B4-BE49-F238E27FC236}">
                    <a16:creationId xmlns:a16="http://schemas.microsoft.com/office/drawing/2014/main" id="{72D96C2E-2BC2-5745-AABC-4A7D08AED1E2}"/>
                  </a:ext>
                </a:extLst>
              </p:cNvPr>
              <p:cNvSpPr/>
              <p:nvPr/>
            </p:nvSpPr>
            <p:spPr>
              <a:xfrm>
                <a:off x="2840549" y="6263480"/>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Header information</a:t>
                </a:r>
                <a:br>
                  <a:rPr lang="en-US" sz="1200" dirty="0">
                    <a:solidFill>
                      <a:srgbClr val="FFFF00"/>
                    </a:solidFill>
                  </a:rPr>
                </a:br>
                <a:r>
                  <a:rPr lang="en-US" sz="1200" dirty="0">
                    <a:solidFill>
                      <a:srgbClr val="FFFF00"/>
                    </a:solidFill>
                  </a:rPr>
                  <a:t>and constants</a:t>
                </a:r>
              </a:p>
            </p:txBody>
          </p:sp>
        </p:grpSp>
        <p:grpSp>
          <p:nvGrpSpPr>
            <p:cNvPr id="66" name="Group 65">
              <a:extLst>
                <a:ext uri="{FF2B5EF4-FFF2-40B4-BE49-F238E27FC236}">
                  <a16:creationId xmlns:a16="http://schemas.microsoft.com/office/drawing/2014/main" id="{B28E42F0-C9D7-4640-A72D-6C44E7095429}"/>
                </a:ext>
              </a:extLst>
            </p:cNvPr>
            <p:cNvGrpSpPr/>
            <p:nvPr/>
          </p:nvGrpSpPr>
          <p:grpSpPr>
            <a:xfrm>
              <a:off x="217770" y="2501072"/>
              <a:ext cx="2442996" cy="3005470"/>
              <a:chOff x="2842437" y="2176130"/>
              <a:chExt cx="2442996" cy="3005470"/>
            </a:xfrm>
          </p:grpSpPr>
          <p:sp>
            <p:nvSpPr>
              <p:cNvPr id="69" name="Rounded Rectangle 68">
                <a:extLst>
                  <a:ext uri="{FF2B5EF4-FFF2-40B4-BE49-F238E27FC236}">
                    <a16:creationId xmlns:a16="http://schemas.microsoft.com/office/drawing/2014/main" id="{0DE9AE72-4855-DF4F-8B7B-29CAD0F66998}"/>
                  </a:ext>
                </a:extLst>
              </p:cNvPr>
              <p:cNvSpPr/>
              <p:nvPr/>
            </p:nvSpPr>
            <p:spPr>
              <a:xfrm>
                <a:off x="2842437" y="2176130"/>
                <a:ext cx="2442996" cy="3005470"/>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63FAF820-46A3-4F4F-8C63-04434DA78EEA}"/>
                  </a:ext>
                </a:extLst>
              </p:cNvPr>
              <p:cNvGrpSpPr/>
              <p:nvPr/>
            </p:nvGrpSpPr>
            <p:grpSpPr>
              <a:xfrm>
                <a:off x="3054368" y="2350008"/>
                <a:ext cx="1623958" cy="369332"/>
                <a:chOff x="3054368" y="2350008"/>
                <a:chExt cx="1623958" cy="369332"/>
              </a:xfrm>
            </p:grpSpPr>
            <p:grpSp>
              <p:nvGrpSpPr>
                <p:cNvPr id="81" name="Group 80">
                  <a:extLst>
                    <a:ext uri="{FF2B5EF4-FFF2-40B4-BE49-F238E27FC236}">
                      <a16:creationId xmlns:a16="http://schemas.microsoft.com/office/drawing/2014/main" id="{6709EFCA-916E-4341-8C26-4F9829B1B227}"/>
                    </a:ext>
                  </a:extLst>
                </p:cNvPr>
                <p:cNvGrpSpPr/>
                <p:nvPr/>
              </p:nvGrpSpPr>
              <p:grpSpPr>
                <a:xfrm>
                  <a:off x="3054368" y="2359360"/>
                  <a:ext cx="1623958" cy="350628"/>
                  <a:chOff x="6492240" y="2054352"/>
                  <a:chExt cx="2414016" cy="521208"/>
                </a:xfrm>
              </p:grpSpPr>
              <p:sp>
                <p:nvSpPr>
                  <p:cNvPr id="83" name="Rectangle 82">
                    <a:extLst>
                      <a:ext uri="{FF2B5EF4-FFF2-40B4-BE49-F238E27FC236}">
                        <a16:creationId xmlns:a16="http://schemas.microsoft.com/office/drawing/2014/main" id="{4A002544-FD10-DF45-99EC-D735C979ED76}"/>
                      </a:ext>
                    </a:extLst>
                  </p:cNvPr>
                  <p:cNvSpPr/>
                  <p:nvPr/>
                </p:nvSpPr>
                <p:spPr>
                  <a:xfrm>
                    <a:off x="6492240"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6E3B9F22-42C9-D842-A3FA-25B1C8728D47}"/>
                      </a:ext>
                    </a:extLst>
                  </p:cNvPr>
                  <p:cNvSpPr/>
                  <p:nvPr/>
                </p:nvSpPr>
                <p:spPr>
                  <a:xfrm>
                    <a:off x="679399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32E1E7A-2215-CA47-9427-0373AD4314DE}"/>
                      </a:ext>
                    </a:extLst>
                  </p:cNvPr>
                  <p:cNvSpPr/>
                  <p:nvPr/>
                </p:nvSpPr>
                <p:spPr>
                  <a:xfrm>
                    <a:off x="709574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2CFB5DEB-38F8-304E-AD57-A4E18AAC75B2}"/>
                      </a:ext>
                    </a:extLst>
                  </p:cNvPr>
                  <p:cNvSpPr/>
                  <p:nvPr/>
                </p:nvSpPr>
                <p:spPr>
                  <a:xfrm>
                    <a:off x="7397496"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5CCF828C-0517-3D45-BC9D-2EF0BEF0DAEE}"/>
                      </a:ext>
                    </a:extLst>
                  </p:cNvPr>
                  <p:cNvSpPr/>
                  <p:nvPr/>
                </p:nvSpPr>
                <p:spPr>
                  <a:xfrm>
                    <a:off x="7699248"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45588FE4-8C21-7648-ABFD-572A7A448DBC}"/>
                      </a:ext>
                    </a:extLst>
                  </p:cNvPr>
                  <p:cNvSpPr/>
                  <p:nvPr/>
                </p:nvSpPr>
                <p:spPr>
                  <a:xfrm>
                    <a:off x="8001000"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4D9B0ADB-6835-164C-B490-CCCA0B6E51F5}"/>
                      </a:ext>
                    </a:extLst>
                  </p:cNvPr>
                  <p:cNvSpPr/>
                  <p:nvPr/>
                </p:nvSpPr>
                <p:spPr>
                  <a:xfrm>
                    <a:off x="830275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B4F3A813-371B-8342-AD3C-EEA91DBF5EB3}"/>
                      </a:ext>
                    </a:extLst>
                  </p:cNvPr>
                  <p:cNvSpPr/>
                  <p:nvPr/>
                </p:nvSpPr>
                <p:spPr>
                  <a:xfrm>
                    <a:off x="860450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42E9FDC5-1B82-2849-8195-8D8CC34901A0}"/>
                      </a:ext>
                    </a:extLst>
                  </p:cNvPr>
                  <p:cNvSpPr/>
                  <p:nvPr/>
                </p:nvSpPr>
                <p:spPr>
                  <a:xfrm>
                    <a:off x="6492240"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C3B2A04F-97A8-E842-9113-04EE53E232F2}"/>
                      </a:ext>
                    </a:extLst>
                  </p:cNvPr>
                  <p:cNvSpPr/>
                  <p:nvPr/>
                </p:nvSpPr>
                <p:spPr>
                  <a:xfrm>
                    <a:off x="679399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7471471A-99B0-7541-9975-FA6538730043}"/>
                      </a:ext>
                    </a:extLst>
                  </p:cNvPr>
                  <p:cNvSpPr/>
                  <p:nvPr/>
                </p:nvSpPr>
                <p:spPr>
                  <a:xfrm>
                    <a:off x="709574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387B5995-85BB-194C-83A3-DA6B26FA4C83}"/>
                      </a:ext>
                    </a:extLst>
                  </p:cNvPr>
                  <p:cNvSpPr/>
                  <p:nvPr/>
                </p:nvSpPr>
                <p:spPr>
                  <a:xfrm>
                    <a:off x="7397496"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C11D0FA0-65FB-A041-96BF-1FFFC302C8B4}"/>
                      </a:ext>
                    </a:extLst>
                  </p:cNvPr>
                  <p:cNvSpPr/>
                  <p:nvPr/>
                </p:nvSpPr>
                <p:spPr>
                  <a:xfrm>
                    <a:off x="7699248"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B008109D-D6FF-8C43-A651-0318AB42ECAA}"/>
                      </a:ext>
                    </a:extLst>
                  </p:cNvPr>
                  <p:cNvSpPr/>
                  <p:nvPr/>
                </p:nvSpPr>
                <p:spPr>
                  <a:xfrm>
                    <a:off x="8001000"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2C3F201E-45DD-D04E-B7CB-464592194866}"/>
                      </a:ext>
                    </a:extLst>
                  </p:cNvPr>
                  <p:cNvSpPr/>
                  <p:nvPr/>
                </p:nvSpPr>
                <p:spPr>
                  <a:xfrm>
                    <a:off x="830275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0E044584-E771-8941-886C-3FB510BCE227}"/>
                      </a:ext>
                    </a:extLst>
                  </p:cNvPr>
                  <p:cNvSpPr/>
                  <p:nvPr/>
                </p:nvSpPr>
                <p:spPr>
                  <a:xfrm>
                    <a:off x="860450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6F01636F-9165-3640-85CE-D1F5A6BCAD9D}"/>
                      </a:ext>
                    </a:extLst>
                  </p:cNvPr>
                  <p:cNvSpPr/>
                  <p:nvPr/>
                </p:nvSpPr>
                <p:spPr>
                  <a:xfrm>
                    <a:off x="6492240"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1C9B9A63-CD6E-4442-8AAE-C8F65C20C4A7}"/>
                      </a:ext>
                    </a:extLst>
                  </p:cNvPr>
                  <p:cNvSpPr/>
                  <p:nvPr/>
                </p:nvSpPr>
                <p:spPr>
                  <a:xfrm>
                    <a:off x="679399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27DE0EB1-2065-344B-A707-5AD73530D2AF}"/>
                      </a:ext>
                    </a:extLst>
                  </p:cNvPr>
                  <p:cNvSpPr/>
                  <p:nvPr/>
                </p:nvSpPr>
                <p:spPr>
                  <a:xfrm>
                    <a:off x="709574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AA2C2944-F874-9F46-AA29-936B1073A4AB}"/>
                      </a:ext>
                    </a:extLst>
                  </p:cNvPr>
                  <p:cNvSpPr/>
                  <p:nvPr/>
                </p:nvSpPr>
                <p:spPr>
                  <a:xfrm>
                    <a:off x="7397496"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F23458D0-E0D2-1841-B7B7-B2A44FA9CBA3}"/>
                      </a:ext>
                    </a:extLst>
                  </p:cNvPr>
                  <p:cNvSpPr/>
                  <p:nvPr/>
                </p:nvSpPr>
                <p:spPr>
                  <a:xfrm>
                    <a:off x="7699248"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057C3001-D437-5A44-BFEF-500181776356}"/>
                      </a:ext>
                    </a:extLst>
                  </p:cNvPr>
                  <p:cNvSpPr/>
                  <p:nvPr/>
                </p:nvSpPr>
                <p:spPr>
                  <a:xfrm>
                    <a:off x="8001000"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A605D8B7-F9F0-2E42-9B05-B7A889BA3E02}"/>
                      </a:ext>
                    </a:extLst>
                  </p:cNvPr>
                  <p:cNvSpPr/>
                  <p:nvPr/>
                </p:nvSpPr>
                <p:spPr>
                  <a:xfrm>
                    <a:off x="830275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6E55E788-79A6-544B-A5B3-4F8C25709055}"/>
                      </a:ext>
                    </a:extLst>
                  </p:cNvPr>
                  <p:cNvSpPr/>
                  <p:nvPr/>
                </p:nvSpPr>
                <p:spPr>
                  <a:xfrm>
                    <a:off x="860450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BA443471-6E86-8B49-9A18-B55F0BB5969F}"/>
                      </a:ext>
                    </a:extLst>
                  </p:cNvPr>
                  <p:cNvSpPr/>
                  <p:nvPr/>
                </p:nvSpPr>
                <p:spPr>
                  <a:xfrm>
                    <a:off x="6492240"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F6E6C950-DAF5-2047-9E52-A1083AF04C87}"/>
                      </a:ext>
                    </a:extLst>
                  </p:cNvPr>
                  <p:cNvSpPr/>
                  <p:nvPr/>
                </p:nvSpPr>
                <p:spPr>
                  <a:xfrm>
                    <a:off x="679399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1635F189-42F5-FB4B-AC5C-77337168A3F7}"/>
                      </a:ext>
                    </a:extLst>
                  </p:cNvPr>
                  <p:cNvSpPr/>
                  <p:nvPr/>
                </p:nvSpPr>
                <p:spPr>
                  <a:xfrm>
                    <a:off x="709574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CFE85CCA-021E-8343-B805-930E5D192D98}"/>
                      </a:ext>
                    </a:extLst>
                  </p:cNvPr>
                  <p:cNvSpPr/>
                  <p:nvPr/>
                </p:nvSpPr>
                <p:spPr>
                  <a:xfrm>
                    <a:off x="7397496"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930B28E3-43BE-FB4B-B377-BD9FA231A029}"/>
                      </a:ext>
                    </a:extLst>
                  </p:cNvPr>
                  <p:cNvSpPr/>
                  <p:nvPr/>
                </p:nvSpPr>
                <p:spPr>
                  <a:xfrm>
                    <a:off x="7699248"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5959247F-7B2D-D84B-AB08-6868D04FEA1B}"/>
                      </a:ext>
                    </a:extLst>
                  </p:cNvPr>
                  <p:cNvSpPr/>
                  <p:nvPr/>
                </p:nvSpPr>
                <p:spPr>
                  <a:xfrm>
                    <a:off x="8001000"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9367F99F-030B-164C-A20C-C565AD0D4C60}"/>
                      </a:ext>
                    </a:extLst>
                  </p:cNvPr>
                  <p:cNvSpPr/>
                  <p:nvPr/>
                </p:nvSpPr>
                <p:spPr>
                  <a:xfrm>
                    <a:off x="830275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9BEF613D-FCB2-C346-8D01-D73C7F8E9121}"/>
                      </a:ext>
                    </a:extLst>
                  </p:cNvPr>
                  <p:cNvSpPr/>
                  <p:nvPr/>
                </p:nvSpPr>
                <p:spPr>
                  <a:xfrm>
                    <a:off x="860450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2" name="TextBox 81">
                  <a:extLst>
                    <a:ext uri="{FF2B5EF4-FFF2-40B4-BE49-F238E27FC236}">
                      <a16:creationId xmlns:a16="http://schemas.microsoft.com/office/drawing/2014/main" id="{2BE06C8A-D08A-0745-9A02-33FF607F6934}"/>
                    </a:ext>
                  </a:extLst>
                </p:cNvPr>
                <p:cNvSpPr txBox="1"/>
                <p:nvPr/>
              </p:nvSpPr>
              <p:spPr>
                <a:xfrm>
                  <a:off x="3108960" y="2350008"/>
                  <a:ext cx="1514774" cy="369332"/>
                </a:xfrm>
                <a:prstGeom prst="rect">
                  <a:avLst/>
                </a:prstGeom>
                <a:noFill/>
              </p:spPr>
              <p:txBody>
                <a:bodyPr wrap="none" rtlCol="0">
                  <a:spAutoFit/>
                </a:bodyPr>
                <a:lstStyle/>
                <a:p>
                  <a:r>
                    <a:rPr lang="en-US" dirty="0"/>
                    <a:t>Data Registers</a:t>
                  </a:r>
                </a:p>
              </p:txBody>
            </p:sp>
          </p:grpSp>
          <p:grpSp>
            <p:nvGrpSpPr>
              <p:cNvPr id="71" name="Group 70">
                <a:extLst>
                  <a:ext uri="{FF2B5EF4-FFF2-40B4-BE49-F238E27FC236}">
                    <a16:creationId xmlns:a16="http://schemas.microsoft.com/office/drawing/2014/main" id="{CB23372E-8BF6-6743-9C3F-ECDFCADA7820}"/>
                  </a:ext>
                </a:extLst>
              </p:cNvPr>
              <p:cNvGrpSpPr/>
              <p:nvPr/>
            </p:nvGrpSpPr>
            <p:grpSpPr>
              <a:xfrm>
                <a:off x="3358860" y="2803408"/>
                <a:ext cx="1725152" cy="369332"/>
                <a:chOff x="3308263" y="2929485"/>
                <a:chExt cx="1725152" cy="369332"/>
              </a:xfrm>
            </p:grpSpPr>
            <p:grpSp>
              <p:nvGrpSpPr>
                <p:cNvPr id="75" name="Group 74">
                  <a:extLst>
                    <a:ext uri="{FF2B5EF4-FFF2-40B4-BE49-F238E27FC236}">
                      <a16:creationId xmlns:a16="http://schemas.microsoft.com/office/drawing/2014/main" id="{35BC17EA-384E-D04E-836C-31C1DEFBDFD2}"/>
                    </a:ext>
                  </a:extLst>
                </p:cNvPr>
                <p:cNvGrpSpPr/>
                <p:nvPr/>
              </p:nvGrpSpPr>
              <p:grpSpPr>
                <a:xfrm>
                  <a:off x="3386906" y="2956972"/>
                  <a:ext cx="1567866" cy="289502"/>
                  <a:chOff x="6367600" y="2593778"/>
                  <a:chExt cx="721760" cy="180440"/>
                </a:xfrm>
              </p:grpSpPr>
              <p:sp>
                <p:nvSpPr>
                  <p:cNvPr id="77" name="Rounded Rectangle 76">
                    <a:extLst>
                      <a:ext uri="{FF2B5EF4-FFF2-40B4-BE49-F238E27FC236}">
                        <a16:creationId xmlns:a16="http://schemas.microsoft.com/office/drawing/2014/main" id="{29F66893-8898-C14F-A5E2-B18E83353B5D}"/>
                      </a:ext>
                    </a:extLst>
                  </p:cNvPr>
                  <p:cNvSpPr/>
                  <p:nvPr/>
                </p:nvSpPr>
                <p:spPr>
                  <a:xfrm>
                    <a:off x="636760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ounded Rectangle 77">
                    <a:extLst>
                      <a:ext uri="{FF2B5EF4-FFF2-40B4-BE49-F238E27FC236}">
                        <a16:creationId xmlns:a16="http://schemas.microsoft.com/office/drawing/2014/main" id="{4164D55B-1FCA-F840-A7CA-2FFDBCFFDD5A}"/>
                      </a:ext>
                    </a:extLst>
                  </p:cNvPr>
                  <p:cNvSpPr/>
                  <p:nvPr/>
                </p:nvSpPr>
                <p:spPr>
                  <a:xfrm>
                    <a:off x="654804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ounded Rectangle 78">
                    <a:extLst>
                      <a:ext uri="{FF2B5EF4-FFF2-40B4-BE49-F238E27FC236}">
                        <a16:creationId xmlns:a16="http://schemas.microsoft.com/office/drawing/2014/main" id="{832E92EC-1537-F242-AF57-F3A1EA677AB1}"/>
                      </a:ext>
                    </a:extLst>
                  </p:cNvPr>
                  <p:cNvSpPr/>
                  <p:nvPr/>
                </p:nvSpPr>
                <p:spPr>
                  <a:xfrm>
                    <a:off x="672848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ounded Rectangle 79">
                    <a:extLst>
                      <a:ext uri="{FF2B5EF4-FFF2-40B4-BE49-F238E27FC236}">
                        <a16:creationId xmlns:a16="http://schemas.microsoft.com/office/drawing/2014/main" id="{27B31EEC-A1BB-654D-8E9F-48A56CFA4207}"/>
                      </a:ext>
                    </a:extLst>
                  </p:cNvPr>
                  <p:cNvSpPr/>
                  <p:nvPr/>
                </p:nvSpPr>
                <p:spPr>
                  <a:xfrm>
                    <a:off x="690892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6" name="TextBox 75">
                  <a:extLst>
                    <a:ext uri="{FF2B5EF4-FFF2-40B4-BE49-F238E27FC236}">
                      <a16:creationId xmlns:a16="http://schemas.microsoft.com/office/drawing/2014/main" id="{361AE201-3DEA-B64F-9356-BC19A5526BD2}"/>
                    </a:ext>
                  </a:extLst>
                </p:cNvPr>
                <p:cNvSpPr txBox="1"/>
                <p:nvPr/>
              </p:nvSpPr>
              <p:spPr>
                <a:xfrm>
                  <a:off x="3308263" y="2929485"/>
                  <a:ext cx="1725152" cy="369332"/>
                </a:xfrm>
                <a:prstGeom prst="rect">
                  <a:avLst/>
                </a:prstGeom>
                <a:noFill/>
              </p:spPr>
              <p:txBody>
                <a:bodyPr wrap="none" rtlCol="0">
                  <a:spAutoFit/>
                </a:bodyPr>
                <a:lstStyle/>
                <a:p>
                  <a:r>
                    <a:rPr lang="en-US" dirty="0"/>
                    <a:t>Condition Codes</a:t>
                  </a:r>
                </a:p>
              </p:txBody>
            </p:sp>
          </p:grpSp>
          <p:sp>
            <p:nvSpPr>
              <p:cNvPr id="72" name="Right Arrow 71">
                <a:extLst>
                  <a:ext uri="{FF2B5EF4-FFF2-40B4-BE49-F238E27FC236}">
                    <a16:creationId xmlns:a16="http://schemas.microsoft.com/office/drawing/2014/main" id="{96705871-169F-FC4E-9589-D69E14CB4218}"/>
                  </a:ext>
                </a:extLst>
              </p:cNvPr>
              <p:cNvSpPr/>
              <p:nvPr/>
            </p:nvSpPr>
            <p:spPr>
              <a:xfrm>
                <a:off x="3358860" y="3678024"/>
                <a:ext cx="1694122" cy="530236"/>
              </a:xfrm>
              <a:prstGeom prst="rightArrow">
                <a:avLst>
                  <a:gd name="adj1" fmla="val 50000"/>
                  <a:gd name="adj2" fmla="val 7540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Stack Pointer</a:t>
                </a:r>
              </a:p>
            </p:txBody>
          </p:sp>
          <p:sp>
            <p:nvSpPr>
              <p:cNvPr id="73" name="Right Arrow 72">
                <a:extLst>
                  <a:ext uri="{FF2B5EF4-FFF2-40B4-BE49-F238E27FC236}">
                    <a16:creationId xmlns:a16="http://schemas.microsoft.com/office/drawing/2014/main" id="{5F439E33-0420-994C-B181-5A403D935A5C}"/>
                  </a:ext>
                </a:extLst>
              </p:cNvPr>
              <p:cNvSpPr/>
              <p:nvPr/>
            </p:nvSpPr>
            <p:spPr>
              <a:xfrm>
                <a:off x="3020778" y="3192899"/>
                <a:ext cx="1694123" cy="530236"/>
              </a:xfrm>
              <a:prstGeom prst="rightArrow">
                <a:avLst>
                  <a:gd name="adj1" fmla="val 50000"/>
                  <a:gd name="adj2" fmla="val 75400"/>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Program Counter</a:t>
                </a:r>
              </a:p>
            </p:txBody>
          </p:sp>
          <p:sp>
            <p:nvSpPr>
              <p:cNvPr id="74" name="Rounded Rectangle 73">
                <a:extLst>
                  <a:ext uri="{FF2B5EF4-FFF2-40B4-BE49-F238E27FC236}">
                    <a16:creationId xmlns:a16="http://schemas.microsoft.com/office/drawing/2014/main" id="{328C8C5F-506D-B545-989A-8B6A5E295613}"/>
                  </a:ext>
                </a:extLst>
              </p:cNvPr>
              <p:cNvSpPr/>
              <p:nvPr/>
            </p:nvSpPr>
            <p:spPr>
              <a:xfrm>
                <a:off x="3296401" y="4239822"/>
                <a:ext cx="1077433" cy="7601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 Context</a:t>
                </a:r>
              </a:p>
            </p:txBody>
          </p:sp>
        </p:grpSp>
        <p:sp>
          <p:nvSpPr>
            <p:cNvPr id="67" name="TextBox 66">
              <a:extLst>
                <a:ext uri="{FF2B5EF4-FFF2-40B4-BE49-F238E27FC236}">
                  <a16:creationId xmlns:a16="http://schemas.microsoft.com/office/drawing/2014/main" id="{64FB5B68-11C1-6E4B-AD29-95A58E34E9C6}"/>
                </a:ext>
              </a:extLst>
            </p:cNvPr>
            <p:cNvSpPr txBox="1"/>
            <p:nvPr/>
          </p:nvSpPr>
          <p:spPr>
            <a:xfrm>
              <a:off x="562992" y="2175645"/>
              <a:ext cx="1675587" cy="369332"/>
            </a:xfrm>
            <a:prstGeom prst="rect">
              <a:avLst/>
            </a:prstGeom>
            <a:noFill/>
          </p:spPr>
          <p:txBody>
            <a:bodyPr wrap="none" rtlCol="0">
              <a:spAutoFit/>
            </a:bodyPr>
            <a:lstStyle/>
            <a:p>
              <a:pPr algn="ctr"/>
              <a:r>
                <a:rPr lang="en-US" dirty="0"/>
                <a:t>Process Context</a:t>
              </a:r>
            </a:p>
          </p:txBody>
        </p:sp>
        <p:sp>
          <p:nvSpPr>
            <p:cNvPr id="68" name="TextBox 67">
              <a:extLst>
                <a:ext uri="{FF2B5EF4-FFF2-40B4-BE49-F238E27FC236}">
                  <a16:creationId xmlns:a16="http://schemas.microsoft.com/office/drawing/2014/main" id="{D0CD858B-87F3-4B4D-8BBB-701712A0F14E}"/>
                </a:ext>
              </a:extLst>
            </p:cNvPr>
            <p:cNvSpPr txBox="1"/>
            <p:nvPr/>
          </p:nvSpPr>
          <p:spPr>
            <a:xfrm>
              <a:off x="2980048" y="2190310"/>
              <a:ext cx="1593257" cy="369332"/>
            </a:xfrm>
            <a:prstGeom prst="rect">
              <a:avLst/>
            </a:prstGeom>
            <a:noFill/>
          </p:spPr>
          <p:txBody>
            <a:bodyPr wrap="none" rtlCol="0">
              <a:spAutoFit/>
            </a:bodyPr>
            <a:lstStyle/>
            <a:p>
              <a:pPr algn="ctr"/>
              <a:r>
                <a:rPr lang="en-US" dirty="0"/>
                <a:t>Memory Space</a:t>
              </a:r>
            </a:p>
          </p:txBody>
        </p:sp>
      </p:grpSp>
    </p:spTree>
    <p:extLst>
      <p:ext uri="{BB962C8B-B14F-4D97-AF65-F5344CB8AC3E}">
        <p14:creationId xmlns:p14="http://schemas.microsoft.com/office/powerpoint/2010/main" val="17885483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87EB2B-1014-B047-B9D1-D4B2D23D2F7E}"/>
              </a:ext>
            </a:extLst>
          </p:cNvPr>
          <p:cNvSpPr>
            <a:spLocks noGrp="1"/>
          </p:cNvSpPr>
          <p:nvPr>
            <p:ph type="title"/>
          </p:nvPr>
        </p:nvSpPr>
        <p:spPr/>
        <p:txBody>
          <a:bodyPr/>
          <a:lstStyle/>
          <a:p>
            <a:r>
              <a:rPr lang="en-US" dirty="0"/>
              <a:t>Creating a New Process</a:t>
            </a:r>
            <a:br>
              <a:rPr lang="en-US" dirty="0"/>
            </a:br>
            <a:r>
              <a:rPr lang="en-US" dirty="0"/>
              <a:t>to Handle Client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B13182BD-C08A-1541-A865-C5D2DFBA0313}"/>
              </a:ext>
            </a:extLst>
          </p:cNvPr>
          <p:cNvSpPr/>
          <p:nvPr/>
        </p:nvSpPr>
        <p:spPr>
          <a:xfrm>
            <a:off x="-217481" y="1690688"/>
            <a:ext cx="8099238" cy="474836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accept(</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if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else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pid_t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pid</a:t>
            </a:r>
            <a:r>
              <a:rPr lang="en-US" dirty="0">
                <a:solidFill>
                  <a:srgbClr val="00FA00"/>
                </a:solidFill>
                <a:latin typeface="Lucida Console" panose="020B0609040504020204" pitchFamily="49" charset="0"/>
              </a:rPr>
              <a:t> = fork();</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pid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 parent process, listen for the next client</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 else {</a:t>
            </a:r>
          </a:p>
          <a:p>
            <a:r>
              <a:rPr lang="en-US" dirty="0">
                <a:solidFill>
                  <a:srgbClr val="00FA00"/>
                </a:solidFill>
                <a:latin typeface="Lucida Console" panose="020B0609040504020204" pitchFamily="49" charset="0"/>
              </a:rPr>
              <a:t>        // child process, handle the client</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manage_client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exit(0);</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a:t>
            </a:r>
          </a:p>
        </p:txBody>
      </p:sp>
      <p:pic>
        <p:nvPicPr>
          <p:cNvPr id="12" name="Picture 11">
            <a:extLst>
              <a:ext uri="{FF2B5EF4-FFF2-40B4-BE49-F238E27FC236}">
                <a16:creationId xmlns:a16="http://schemas.microsoft.com/office/drawing/2014/main" id="{2E1BE26D-0FDD-0440-A2CD-7514F8B30D96}"/>
              </a:ext>
            </a:extLst>
          </p:cNvPr>
          <p:cNvPicPr>
            <a:picLocks noChangeAspect="1"/>
          </p:cNvPicPr>
          <p:nvPr/>
        </p:nvPicPr>
        <p:blipFill>
          <a:blip r:embed="rId3"/>
          <a:stretch>
            <a:fillRect/>
          </a:stretch>
        </p:blipFill>
        <p:spPr>
          <a:xfrm>
            <a:off x="7330440" y="0"/>
            <a:ext cx="4251960" cy="6858000"/>
          </a:xfrm>
          <a:prstGeom prst="rect">
            <a:avLst/>
          </a:prstGeom>
        </p:spPr>
      </p:pic>
      <p:grpSp>
        <p:nvGrpSpPr>
          <p:cNvPr id="10" name="Group 9">
            <a:extLst>
              <a:ext uri="{FF2B5EF4-FFF2-40B4-BE49-F238E27FC236}">
                <a16:creationId xmlns:a16="http://schemas.microsoft.com/office/drawing/2014/main" id="{E2E6CC79-ADBC-7F48-AB66-F46853C19CBC}"/>
              </a:ext>
            </a:extLst>
          </p:cNvPr>
          <p:cNvGrpSpPr/>
          <p:nvPr/>
        </p:nvGrpSpPr>
        <p:grpSpPr>
          <a:xfrm rot="5400000">
            <a:off x="7185892" y="936319"/>
            <a:ext cx="1045029" cy="369332"/>
            <a:chOff x="6810111" y="910511"/>
            <a:chExt cx="1045029" cy="369332"/>
          </a:xfrm>
        </p:grpSpPr>
        <p:sp>
          <p:nvSpPr>
            <p:cNvPr id="11" name="TextBox 10">
              <a:extLst>
                <a:ext uri="{FF2B5EF4-FFF2-40B4-BE49-F238E27FC236}">
                  <a16:creationId xmlns:a16="http://schemas.microsoft.com/office/drawing/2014/main" id="{E8B2291F-55EE-8D42-965E-A73BC98A33E0}"/>
                </a:ext>
              </a:extLst>
            </p:cNvPr>
            <p:cNvSpPr txBox="1"/>
            <p:nvPr/>
          </p:nvSpPr>
          <p:spPr>
            <a:xfrm>
              <a:off x="6810111" y="910511"/>
              <a:ext cx="614271" cy="369332"/>
            </a:xfrm>
            <a:prstGeom prst="rect">
              <a:avLst/>
            </a:prstGeom>
            <a:noFill/>
          </p:spPr>
          <p:txBody>
            <a:bodyPr wrap="none" rtlCol="0">
              <a:spAutoFit/>
            </a:bodyPr>
            <a:lstStyle/>
            <a:p>
              <a:r>
                <a:rPr lang="en-US" dirty="0"/>
                <a:t>time</a:t>
              </a:r>
            </a:p>
          </p:txBody>
        </p:sp>
        <p:cxnSp>
          <p:nvCxnSpPr>
            <p:cNvPr id="13" name="Straight Arrow Connector 12">
              <a:extLst>
                <a:ext uri="{FF2B5EF4-FFF2-40B4-BE49-F238E27FC236}">
                  <a16:creationId xmlns:a16="http://schemas.microsoft.com/office/drawing/2014/main" id="{87E265AC-1595-0747-8FF2-F5E9575F4299}"/>
                </a:ext>
              </a:extLst>
            </p:cNvPr>
            <p:cNvCxnSpPr>
              <a:cxnSpLocks/>
            </p:cNvCxnSpPr>
            <p:nvPr/>
          </p:nvCxnSpPr>
          <p:spPr>
            <a:xfrm>
              <a:off x="7441483" y="1104300"/>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66936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a:xfrm>
            <a:off x="838200" y="365125"/>
            <a:ext cx="10515600" cy="1325563"/>
          </a:xfrm>
        </p:spPr>
        <p:txBody>
          <a:bodyPr/>
          <a:lstStyle/>
          <a:p>
            <a:r>
              <a:rPr lang="en-US" dirty="0"/>
              <a:t>What’s Happening Here?</a:t>
            </a:r>
          </a:p>
        </p:txBody>
      </p:sp>
      <p:sp>
        <p:nvSpPr>
          <p:cNvPr id="11" name="Content Placeholder 10">
            <a:extLst>
              <a:ext uri="{FF2B5EF4-FFF2-40B4-BE49-F238E27FC236}">
                <a16:creationId xmlns:a16="http://schemas.microsoft.com/office/drawing/2014/main" id="{03ED5B5E-79FF-8649-A5DB-F9991FB40329}"/>
              </a:ext>
            </a:extLst>
          </p:cNvPr>
          <p:cNvSpPr>
            <a:spLocks noGrp="1"/>
          </p:cNvSpPr>
          <p:nvPr>
            <p:ph sz="half" idx="2"/>
          </p:nvPr>
        </p:nvSpPr>
        <p:spPr>
          <a:xfrm>
            <a:off x="6172199" y="1524000"/>
            <a:ext cx="5673350" cy="4652963"/>
          </a:xfrm>
        </p:spPr>
        <p:txBody>
          <a:bodyPr/>
          <a:lstStyle/>
          <a:p>
            <a:pPr marL="0" indent="0">
              <a:buNone/>
            </a:pPr>
            <a:r>
              <a:rPr lang="en-US" dirty="0"/>
              <a:t>Process ID, or </a:t>
            </a:r>
            <a:r>
              <a:rPr lang="en-US" i="1" dirty="0"/>
              <a:t>PID</a:t>
            </a:r>
            <a:endParaRPr lang="en-US" dirty="0"/>
          </a:p>
          <a:p>
            <a:r>
              <a:rPr lang="en-US" dirty="0"/>
              <a:t>Each process has a unique PID</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19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4" name="Picture 3">
            <a:extLst>
              <a:ext uri="{FF2B5EF4-FFF2-40B4-BE49-F238E27FC236}">
                <a16:creationId xmlns:a16="http://schemas.microsoft.com/office/drawing/2014/main" id="{94A7C096-0D97-6246-87E7-DECE1F251DC4}"/>
              </a:ext>
            </a:extLst>
          </p:cNvPr>
          <p:cNvPicPr>
            <a:picLocks noChangeAspect="1"/>
          </p:cNvPicPr>
          <p:nvPr/>
        </p:nvPicPr>
        <p:blipFill>
          <a:blip r:embed="rId2"/>
          <a:stretch>
            <a:fillRect/>
          </a:stretch>
        </p:blipFill>
        <p:spPr>
          <a:xfrm>
            <a:off x="346451" y="1822244"/>
            <a:ext cx="5448567" cy="2398022"/>
          </a:xfrm>
          <a:prstGeom prst="rect">
            <a:avLst/>
          </a:prstGeom>
        </p:spPr>
      </p:pic>
      <p:sp>
        <p:nvSpPr>
          <p:cNvPr id="18" name="Rounded Rectangle 17">
            <a:extLst>
              <a:ext uri="{FF2B5EF4-FFF2-40B4-BE49-F238E27FC236}">
                <a16:creationId xmlns:a16="http://schemas.microsoft.com/office/drawing/2014/main" id="{5A7FDEC9-FC36-C141-8D08-1CB4D054C7CA}"/>
              </a:ext>
            </a:extLst>
          </p:cNvPr>
          <p:cNvSpPr/>
          <p:nvPr/>
        </p:nvSpPr>
        <p:spPr>
          <a:xfrm>
            <a:off x="7414693" y="2808003"/>
            <a:ext cx="4509053" cy="208495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ps</a:t>
            </a:r>
            <a:r>
              <a:rPr lang="en-US" sz="1600" dirty="0">
                <a:solidFill>
                  <a:srgbClr val="FECC1F"/>
                </a:solidFill>
                <a:latin typeface="Lucida Console" panose="020B0609040504020204" pitchFamily="49" charset="0"/>
              </a:rPr>
              <a:t> -u </a:t>
            </a:r>
            <a:r>
              <a:rPr lang="en-US" sz="1600" dirty="0" err="1">
                <a:solidFill>
                  <a:srgbClr val="FECC1F"/>
                </a:solidFill>
                <a:latin typeface="Lucida Console" panose="020B0609040504020204" pitchFamily="49" charset="0"/>
              </a:rPr>
              <a:t>cabohn</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  PID TTY          TIME CMD</a:t>
            </a:r>
          </a:p>
          <a:p>
            <a:r>
              <a:rPr lang="en-US" sz="1600" dirty="0">
                <a:solidFill>
                  <a:srgbClr val="FECC1F"/>
                </a:solidFill>
                <a:latin typeface="Lucida Console" panose="020B0609040504020204" pitchFamily="49" charset="0"/>
              </a:rPr>
              <a:t>70473 ?        00:00:00 </a:t>
            </a:r>
            <a:r>
              <a:rPr lang="en-US" sz="1600" dirty="0" err="1">
                <a:solidFill>
                  <a:srgbClr val="FECC1F"/>
                </a:solidFill>
                <a:latin typeface="Lucida Console" panose="020B0609040504020204" pitchFamily="49" charset="0"/>
              </a:rPr>
              <a:t>systemd</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70474 ?        00:00:00 (</a:t>
            </a:r>
            <a:r>
              <a:rPr lang="en-US" sz="1600" dirty="0" err="1">
                <a:solidFill>
                  <a:srgbClr val="FECC1F"/>
                </a:solidFill>
                <a:latin typeface="Lucida Console" panose="020B0609040504020204" pitchFamily="49" charset="0"/>
              </a:rPr>
              <a:t>sd</a:t>
            </a:r>
            <a:r>
              <a:rPr lang="en-US" sz="1600" dirty="0">
                <a:solidFill>
                  <a:srgbClr val="FECC1F"/>
                </a:solidFill>
                <a:latin typeface="Lucida Console" panose="020B0609040504020204" pitchFamily="49" charset="0"/>
              </a:rPr>
              <a:t>-pam)</a:t>
            </a:r>
          </a:p>
          <a:p>
            <a:r>
              <a:rPr lang="en-US" sz="1600" dirty="0">
                <a:solidFill>
                  <a:srgbClr val="FECC1F"/>
                </a:solidFill>
                <a:latin typeface="Lucida Console" panose="020B0609040504020204" pitchFamily="49" charset="0"/>
              </a:rPr>
              <a:t>70521 ?        00:00:00 </a:t>
            </a:r>
            <a:r>
              <a:rPr lang="en-US" sz="1600" dirty="0" err="1">
                <a:solidFill>
                  <a:srgbClr val="FECC1F"/>
                </a:solidFill>
                <a:latin typeface="Lucida Console" panose="020B0609040504020204" pitchFamily="49" charset="0"/>
              </a:rPr>
              <a:t>sshd</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70522 pts/27   00:00:00 </a:t>
            </a:r>
            <a:r>
              <a:rPr lang="en-US" sz="1600" dirty="0" err="1">
                <a:solidFill>
                  <a:srgbClr val="FECC1F"/>
                </a:solidFill>
                <a:latin typeface="Lucida Console" panose="020B0609040504020204" pitchFamily="49" charset="0"/>
              </a:rPr>
              <a:t>tcsh</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70544 pts/27   00:00:00 </a:t>
            </a:r>
            <a:r>
              <a:rPr lang="en-US" sz="1600" dirty="0" err="1">
                <a:solidFill>
                  <a:srgbClr val="FECC1F"/>
                </a:solidFill>
                <a:latin typeface="Lucida Console" panose="020B0609040504020204" pitchFamily="49" charset="0"/>
              </a:rPr>
              <a:t>ps</a:t>
            </a:r>
            <a:endParaRPr lang="en-US" sz="1600" dirty="0">
              <a:solidFill>
                <a:srgbClr val="FECC1F"/>
              </a:solidFill>
              <a:latin typeface="Lucida Console" panose="020B0609040504020204" pitchFamily="49" charset="0"/>
            </a:endParaRPr>
          </a:p>
        </p:txBody>
      </p:sp>
      <p:sp>
        <p:nvSpPr>
          <p:cNvPr id="19" name="Rounded Rectangle 18">
            <a:extLst>
              <a:ext uri="{FF2B5EF4-FFF2-40B4-BE49-F238E27FC236}">
                <a16:creationId xmlns:a16="http://schemas.microsoft.com/office/drawing/2014/main" id="{7CDAEC09-11BB-B144-929C-696B6D3ACF84}"/>
              </a:ext>
            </a:extLst>
          </p:cNvPr>
          <p:cNvSpPr/>
          <p:nvPr/>
        </p:nvSpPr>
        <p:spPr>
          <a:xfrm>
            <a:off x="268254" y="4627165"/>
            <a:ext cx="6414053" cy="163949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err="1">
                <a:solidFill>
                  <a:srgbClr val="00FA00"/>
                </a:solidFill>
                <a:latin typeface="Lucida Console" panose="020B0609040504020204" pitchFamily="49" charset="0"/>
              </a:rPr>
              <a:t>pid_t</a:t>
            </a:r>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 fork();</a:t>
            </a:r>
          </a:p>
          <a:p>
            <a:r>
              <a:rPr lang="en-US" sz="1600" dirty="0">
                <a:solidFill>
                  <a:srgbClr val="00FA00"/>
                </a:solidFill>
                <a:latin typeface="Lucida Console" panose="020B0609040504020204" pitchFamily="49" charset="0"/>
              </a:rPr>
              <a:t>if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 parent process, listen for the next client</a:t>
            </a:r>
          </a:p>
          <a:p>
            <a:r>
              <a:rPr lang="en-US" sz="1600" dirty="0">
                <a:solidFill>
                  <a:srgbClr val="00FA00"/>
                </a:solidFill>
                <a:latin typeface="Lucida Console" panose="020B0609040504020204" pitchFamily="49" charset="0"/>
              </a:rPr>
              <a:t>} else {</a:t>
            </a:r>
          </a:p>
          <a:p>
            <a:r>
              <a:rPr lang="en-US" sz="1600" dirty="0">
                <a:solidFill>
                  <a:srgbClr val="00FA00"/>
                </a:solidFill>
                <a:latin typeface="Lucida Console" panose="020B0609040504020204" pitchFamily="49" charset="0"/>
              </a:rPr>
              <a:t>    // child process, handle the client</a:t>
            </a:r>
          </a:p>
          <a:p>
            <a:r>
              <a:rPr lang="en-US" sz="1600"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50935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vertical)">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a:xfrm>
            <a:off x="838200" y="365125"/>
            <a:ext cx="10515600" cy="1325563"/>
          </a:xfrm>
        </p:spPr>
        <p:txBody>
          <a:bodyPr/>
          <a:lstStyle/>
          <a:p>
            <a:r>
              <a:rPr lang="en-US" dirty="0"/>
              <a:t>What’s Happening Here?</a:t>
            </a:r>
          </a:p>
        </p:txBody>
      </p:sp>
      <p:sp>
        <p:nvSpPr>
          <p:cNvPr id="11" name="Content Placeholder 10">
            <a:extLst>
              <a:ext uri="{FF2B5EF4-FFF2-40B4-BE49-F238E27FC236}">
                <a16:creationId xmlns:a16="http://schemas.microsoft.com/office/drawing/2014/main" id="{03ED5B5E-79FF-8649-A5DB-F9991FB40329}"/>
              </a:ext>
            </a:extLst>
          </p:cNvPr>
          <p:cNvSpPr>
            <a:spLocks noGrp="1"/>
          </p:cNvSpPr>
          <p:nvPr>
            <p:ph sz="half" idx="2"/>
          </p:nvPr>
        </p:nvSpPr>
        <p:spPr>
          <a:xfrm>
            <a:off x="6172199" y="1245704"/>
            <a:ext cx="5673350" cy="4931259"/>
          </a:xfrm>
        </p:spPr>
        <p:txBody>
          <a:bodyPr/>
          <a:lstStyle/>
          <a:p>
            <a:pPr marL="0" indent="0">
              <a:buNone/>
            </a:pPr>
            <a:r>
              <a:rPr lang="en-US" dirty="0">
                <a:latin typeface="Lucida Console" panose="020B0609040504020204" pitchFamily="49" charset="0"/>
              </a:rPr>
              <a:t>fork()</a:t>
            </a:r>
          </a:p>
          <a:p>
            <a:r>
              <a:rPr lang="en-US" dirty="0"/>
              <a:t>Creates a (nearly) identical process</a:t>
            </a:r>
          </a:p>
          <a:p>
            <a:r>
              <a:rPr lang="en-US" dirty="0"/>
              <a:t>Full copy of virtual address space</a:t>
            </a:r>
          </a:p>
          <a:p>
            <a:r>
              <a:rPr lang="en-US" dirty="0"/>
              <a:t>Full copy of open file descriptors</a:t>
            </a:r>
          </a:p>
          <a:p>
            <a:r>
              <a:rPr lang="en-US" dirty="0"/>
              <a:t>Full copy of process context</a:t>
            </a:r>
          </a:p>
          <a:p>
            <a:r>
              <a:rPr lang="en-US" i="1" dirty="0"/>
              <a:t>Child</a:t>
            </a:r>
            <a:r>
              <a:rPr lang="en-US" dirty="0"/>
              <a:t> process completely identical to </a:t>
            </a:r>
            <a:r>
              <a:rPr lang="en-US" i="1" dirty="0"/>
              <a:t>parent</a:t>
            </a:r>
            <a:r>
              <a:rPr lang="en-US" dirty="0"/>
              <a:t> process except</a:t>
            </a:r>
          </a:p>
          <a:p>
            <a:pPr lvl="1"/>
            <a:r>
              <a:rPr lang="en-US" dirty="0"/>
              <a:t>When </a:t>
            </a:r>
            <a:r>
              <a:rPr lang="en-US" dirty="0">
                <a:latin typeface="Lucida Console" panose="020B0609040504020204" pitchFamily="49" charset="0"/>
              </a:rPr>
              <a:t>fork</a:t>
            </a:r>
            <a:r>
              <a:rPr lang="en-US" dirty="0"/>
              <a:t> returns in parent process, it returns child process’s PID</a:t>
            </a:r>
          </a:p>
          <a:p>
            <a:pPr lvl="1"/>
            <a:r>
              <a:rPr lang="en-US" dirty="0"/>
              <a:t>When </a:t>
            </a:r>
            <a:r>
              <a:rPr lang="en-US" dirty="0">
                <a:latin typeface="Lucida Console" panose="020B0609040504020204" pitchFamily="49" charset="0"/>
              </a:rPr>
              <a:t>fork</a:t>
            </a:r>
            <a:r>
              <a:rPr lang="en-US" dirty="0"/>
              <a:t> returns in child process, it returns 0</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a:xfrm rot="16200000">
            <a:off x="-2229811" y="4259137"/>
            <a:ext cx="4828674" cy="369052"/>
          </a:xfrm>
        </p:spPr>
        <p:txBody>
          <a:bodyPr/>
          <a:lstStyle/>
          <a:p>
            <a:r>
              <a:rPr lang="en-US" dirty="0"/>
              <a:t>Slide by Bohn</a:t>
            </a:r>
          </a:p>
        </p:txBody>
      </p:sp>
      <p:sp>
        <p:nvSpPr>
          <p:cNvPr id="9" name="Rounded Rectangle 8">
            <a:extLst>
              <a:ext uri="{FF2B5EF4-FFF2-40B4-BE49-F238E27FC236}">
                <a16:creationId xmlns:a16="http://schemas.microsoft.com/office/drawing/2014/main" id="{D811721A-8EA2-5B4E-8E17-ADB8CCEEB81F}"/>
              </a:ext>
            </a:extLst>
          </p:cNvPr>
          <p:cNvSpPr/>
          <p:nvPr/>
        </p:nvSpPr>
        <p:spPr>
          <a:xfrm>
            <a:off x="268254" y="4627165"/>
            <a:ext cx="6414053" cy="163949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err="1">
                <a:solidFill>
                  <a:srgbClr val="00FA00"/>
                </a:solidFill>
                <a:latin typeface="Lucida Console" panose="020B0609040504020204" pitchFamily="49" charset="0"/>
              </a:rPr>
              <a:t>pid_t</a:t>
            </a:r>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 fork();</a:t>
            </a:r>
          </a:p>
          <a:p>
            <a:r>
              <a:rPr lang="en-US" sz="1600" dirty="0">
                <a:solidFill>
                  <a:srgbClr val="00FA00"/>
                </a:solidFill>
                <a:latin typeface="Lucida Console" panose="020B0609040504020204" pitchFamily="49" charset="0"/>
              </a:rPr>
              <a:t>if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 parent process, listen for the next client</a:t>
            </a:r>
          </a:p>
          <a:p>
            <a:r>
              <a:rPr lang="en-US" sz="1600" dirty="0">
                <a:solidFill>
                  <a:srgbClr val="00FA00"/>
                </a:solidFill>
                <a:latin typeface="Lucida Console" panose="020B0609040504020204" pitchFamily="49" charset="0"/>
              </a:rPr>
              <a:t>} else {</a:t>
            </a:r>
          </a:p>
          <a:p>
            <a:r>
              <a:rPr lang="en-US" sz="1600" dirty="0">
                <a:solidFill>
                  <a:srgbClr val="00FA00"/>
                </a:solidFill>
                <a:latin typeface="Lucida Console" panose="020B0609040504020204" pitchFamily="49" charset="0"/>
              </a:rPr>
              <a:t>    // child process, handle the client</a:t>
            </a:r>
          </a:p>
          <a:p>
            <a:r>
              <a:rPr lang="en-US" sz="1600" dirty="0">
                <a:solidFill>
                  <a:srgbClr val="00FA00"/>
                </a:solidFill>
                <a:latin typeface="Lucida Console" panose="020B0609040504020204" pitchFamily="49" charset="0"/>
              </a:rPr>
              <a:t>}</a:t>
            </a:r>
          </a:p>
        </p:txBody>
      </p:sp>
      <p:pic>
        <p:nvPicPr>
          <p:cNvPr id="5" name="Picture 4">
            <a:extLst>
              <a:ext uri="{FF2B5EF4-FFF2-40B4-BE49-F238E27FC236}">
                <a16:creationId xmlns:a16="http://schemas.microsoft.com/office/drawing/2014/main" id="{C677ECFC-D303-B048-936A-5073DF894178}"/>
              </a:ext>
            </a:extLst>
          </p:cNvPr>
          <p:cNvPicPr>
            <a:picLocks noChangeAspect="1"/>
          </p:cNvPicPr>
          <p:nvPr/>
        </p:nvPicPr>
        <p:blipFill>
          <a:blip r:embed="rId3"/>
          <a:stretch>
            <a:fillRect/>
          </a:stretch>
        </p:blipFill>
        <p:spPr>
          <a:xfrm>
            <a:off x="-190500" y="1588168"/>
            <a:ext cx="6468004" cy="2855245"/>
          </a:xfrm>
          <a:prstGeom prst="rect">
            <a:avLst/>
          </a:prstGeom>
        </p:spPr>
      </p:pic>
    </p:spTree>
    <p:extLst>
      <p:ext uri="{BB962C8B-B14F-4D97-AF65-F5344CB8AC3E}">
        <p14:creationId xmlns:p14="http://schemas.microsoft.com/office/powerpoint/2010/main" val="32408146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Process-Based Server</a:t>
            </a:r>
            <a:br>
              <a:rPr lang="en-US" dirty="0"/>
            </a:br>
            <a:r>
              <a:rPr lang="en-US" dirty="0"/>
              <a:t>Two Clients: Scenario 3</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8" name="Rounded Rectangle 17">
            <a:extLst>
              <a:ext uri="{FF2B5EF4-FFF2-40B4-BE49-F238E27FC236}">
                <a16:creationId xmlns:a16="http://schemas.microsoft.com/office/drawing/2014/main" id="{F7E2E5FE-1199-D147-B2B0-F0A587E07890}"/>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78660"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pic>
        <p:nvPicPr>
          <p:cNvPr id="20" name="Picture 19">
            <a:extLst>
              <a:ext uri="{FF2B5EF4-FFF2-40B4-BE49-F238E27FC236}">
                <a16:creationId xmlns:a16="http://schemas.microsoft.com/office/drawing/2014/main" id="{ADAA8E60-7694-3842-BF18-7D06AF26A3C7}"/>
              </a:ext>
            </a:extLst>
          </p:cNvPr>
          <p:cNvPicPr>
            <a:picLocks noChangeAspect="1"/>
          </p:cNvPicPr>
          <p:nvPr/>
        </p:nvPicPr>
        <p:blipFill>
          <a:blip r:embed="rId3"/>
          <a:stretch>
            <a:fillRect/>
          </a:stretch>
        </p:blipFill>
        <p:spPr>
          <a:xfrm>
            <a:off x="5872540" y="-1"/>
            <a:ext cx="6151018" cy="9468799"/>
          </a:xfrm>
          <a:prstGeom prst="rect">
            <a:avLst/>
          </a:prstGeom>
        </p:spPr>
      </p:pic>
    </p:spTree>
    <p:extLst>
      <p:ext uri="{BB962C8B-B14F-4D97-AF65-F5344CB8AC3E}">
        <p14:creationId xmlns:p14="http://schemas.microsoft.com/office/powerpoint/2010/main" val="3001066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randombar(horizontal)">
                                      <p:cBhvr>
                                        <p:cTn id="12" dur="500"/>
                                        <p:tgtEl>
                                          <p:spTgt spid="18"/>
                                        </p:tgtEl>
                                      </p:cBhvr>
                                    </p:animEffect>
                                  </p:childTnLst>
                                </p:cTn>
                              </p:par>
                            </p:childTnLst>
                          </p:cTn>
                        </p:par>
                        <p:par>
                          <p:cTn id="13" fill="hold">
                            <p:stCondLst>
                              <p:cond delay="500"/>
                            </p:stCondLst>
                            <p:childTnLst>
                              <p:par>
                                <p:cTn id="14" presetID="14" presetClass="entr" presetSubtype="1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randombar(horizontal)">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3" grpId="0" animBg="1"/>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Process-Based Server</a:t>
            </a:r>
            <a:br>
              <a:rPr lang="en-US" dirty="0"/>
            </a:br>
            <a:r>
              <a:rPr lang="en-US" dirty="0"/>
              <a:t>Two Clients: Scenario 3</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18" name="Rounded Rectangle 17">
            <a:extLst>
              <a:ext uri="{FF2B5EF4-FFF2-40B4-BE49-F238E27FC236}">
                <a16:creationId xmlns:a16="http://schemas.microsoft.com/office/drawing/2014/main" id="{F7E2E5FE-1199-D147-B2B0-F0A587E07890}"/>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1"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69051"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82304"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82303"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9" name="Rounded Rectangle 18">
            <a:extLst>
              <a:ext uri="{FF2B5EF4-FFF2-40B4-BE49-F238E27FC236}">
                <a16:creationId xmlns:a16="http://schemas.microsoft.com/office/drawing/2014/main" id="{0BFAB151-17A0-8244-8BE5-0E3F9B2DC79D}"/>
              </a:ext>
            </a:extLst>
          </p:cNvPr>
          <p:cNvSpPr/>
          <p:nvPr/>
        </p:nvSpPr>
        <p:spPr>
          <a:xfrm>
            <a:off x="382303"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r>
              <a:rPr lang="en-US" dirty="0">
                <a:solidFill>
                  <a:srgbClr val="FECC1F"/>
                </a:solidFill>
                <a:latin typeface="Lucida Console" panose="020B0609040504020204" pitchFamily="49" charset="0"/>
              </a:rPr>
              <a:t>yada yada yada</a:t>
            </a: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20" name="Rounded Rectangle 19">
            <a:extLst>
              <a:ext uri="{FF2B5EF4-FFF2-40B4-BE49-F238E27FC236}">
                <a16:creationId xmlns:a16="http://schemas.microsoft.com/office/drawing/2014/main" id="{627B7241-1E54-DF41-B218-9DB456F6FBC8}"/>
              </a:ext>
            </a:extLst>
          </p:cNvPr>
          <p:cNvSpPr/>
          <p:nvPr/>
        </p:nvSpPr>
        <p:spPr>
          <a:xfrm>
            <a:off x="382303"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r>
              <a:rPr lang="en-US" dirty="0">
                <a:solidFill>
                  <a:srgbClr val="FECC1F"/>
                </a:solidFill>
                <a:latin typeface="Lucida Console" panose="020B0609040504020204" pitchFamily="49" charset="0"/>
              </a:rPr>
              <a:t>yada yada yada</a:t>
            </a:r>
          </a:p>
          <a:p>
            <a:r>
              <a:rPr lang="en-US" dirty="0">
                <a:solidFill>
                  <a:srgbClr val="FECC1F"/>
                </a:solidFill>
                <a:latin typeface="Lucida Console" panose="020B0609040504020204" pitchFamily="49" charset="0"/>
              </a:rPr>
              <a:t>[SERVER] Stu has joined the chat</a:t>
            </a: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pic>
        <p:nvPicPr>
          <p:cNvPr id="5" name="Picture 4">
            <a:extLst>
              <a:ext uri="{FF2B5EF4-FFF2-40B4-BE49-F238E27FC236}">
                <a16:creationId xmlns:a16="http://schemas.microsoft.com/office/drawing/2014/main" id="{3F60D016-1CB7-914A-AE43-AFF4EA78352A}"/>
              </a:ext>
            </a:extLst>
          </p:cNvPr>
          <p:cNvPicPr>
            <a:picLocks noChangeAspect="1"/>
          </p:cNvPicPr>
          <p:nvPr/>
        </p:nvPicPr>
        <p:blipFill>
          <a:blip r:embed="rId3"/>
          <a:stretch>
            <a:fillRect/>
          </a:stretch>
        </p:blipFill>
        <p:spPr>
          <a:xfrm>
            <a:off x="5872540" y="-1"/>
            <a:ext cx="6151018" cy="9468799"/>
          </a:xfrm>
          <a:prstGeom prst="rect">
            <a:avLst/>
          </a:prstGeom>
        </p:spPr>
      </p:pic>
    </p:spTree>
    <p:extLst>
      <p:ext uri="{BB962C8B-B14F-4D97-AF65-F5344CB8AC3E}">
        <p14:creationId xmlns:p14="http://schemas.microsoft.com/office/powerpoint/2010/main" val="1657781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4.16667E-6 2.22222E-6 L -4.16667E-6 -0.39445 " pathEditMode="relative" rAng="0" ptsTypes="AA">
                                      <p:cBhvr>
                                        <p:cTn id="6" dur="2000" fill="hold"/>
                                        <p:tgtEl>
                                          <p:spTgt spid="5"/>
                                        </p:tgtEl>
                                        <p:attrNameLst>
                                          <p:attrName>ppt_x</p:attrName>
                                          <p:attrName>ppt_y</p:attrName>
                                        </p:attrNameLst>
                                      </p:cBhvr>
                                      <p:rCtr x="0" y="-19722"/>
                                    </p:animMotion>
                                  </p:childTnLst>
                                </p:cTn>
                              </p:par>
                            </p:childTnLst>
                          </p:cTn>
                        </p:par>
                        <p:par>
                          <p:cTn id="7" fill="hold">
                            <p:stCondLst>
                              <p:cond delay="2000"/>
                            </p:stCondLst>
                            <p:childTnLst>
                              <p:par>
                                <p:cTn id="8" presetID="14" presetClass="entr" presetSubtype="10" fill="hold" grpId="0" nodeType="after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randombar(horizontal)">
                                      <p:cBhvr>
                                        <p:cTn id="15" dur="500"/>
                                        <p:tgtEl>
                                          <p:spTgt spid="19"/>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randombar(horizontal)">
                                      <p:cBhvr>
                                        <p:cTn id="20" dur="500"/>
                                        <p:tgtEl>
                                          <p:spTgt spid="11"/>
                                        </p:tgtEl>
                                      </p:cBhvr>
                                    </p:animEffect>
                                  </p:childTnLst>
                                </p:cTn>
                              </p:par>
                            </p:childTnLst>
                          </p:cTn>
                        </p:par>
                        <p:par>
                          <p:cTn id="21" fill="hold">
                            <p:stCondLst>
                              <p:cond delay="500"/>
                            </p:stCondLst>
                            <p:childTnLst>
                              <p:par>
                                <p:cTn id="22" presetID="14" presetClass="entr" presetSubtype="10" fill="hold" grpId="0" nodeType="afterEffect">
                                  <p:stCondLst>
                                    <p:cond delay="500"/>
                                  </p:stCondLst>
                                  <p:childTnLst>
                                    <p:set>
                                      <p:cBhvr>
                                        <p:cTn id="23" dur="1" fill="hold">
                                          <p:stCondLst>
                                            <p:cond delay="0"/>
                                          </p:stCondLst>
                                        </p:cTn>
                                        <p:tgtEl>
                                          <p:spTgt spid="12"/>
                                        </p:tgtEl>
                                        <p:attrNameLst>
                                          <p:attrName>style.visibility</p:attrName>
                                        </p:attrNameLst>
                                      </p:cBhvr>
                                      <p:to>
                                        <p:strVal val="visible"/>
                                      </p:to>
                                    </p:set>
                                    <p:animEffect transition="in" filter="randombar(horizontal)">
                                      <p:cBhvr>
                                        <p:cTn id="24" dur="500"/>
                                        <p:tgtEl>
                                          <p:spTgt spid="12"/>
                                        </p:tgtEl>
                                      </p:cBhvr>
                                    </p:animEffect>
                                  </p:childTnLst>
                                </p:cTn>
                              </p:par>
                            </p:childTnLst>
                          </p:cTn>
                        </p:par>
                        <p:par>
                          <p:cTn id="25" fill="hold">
                            <p:stCondLst>
                              <p:cond delay="1500"/>
                            </p:stCondLst>
                            <p:childTnLst>
                              <p:par>
                                <p:cTn id="26" presetID="14" presetClass="entr" presetSubtype="10" fill="hold" grpId="0" nodeType="after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randombar(horizontal)">
                                      <p:cBhvr>
                                        <p:cTn id="2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5" grpId="0" animBg="1"/>
      <p:bldP spid="19" grpId="0" animBg="1"/>
      <p:bldP spid="2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0FF34-F993-1547-8C7F-A45108D00526}"/>
              </a:ext>
            </a:extLst>
          </p:cNvPr>
          <p:cNvSpPr>
            <a:spLocks noGrp="1"/>
          </p:cNvSpPr>
          <p:nvPr>
            <p:ph type="title"/>
          </p:nvPr>
        </p:nvSpPr>
        <p:spPr/>
        <p:txBody>
          <a:bodyPr/>
          <a:lstStyle/>
          <a:p>
            <a:r>
              <a:rPr lang="en-US" dirty="0"/>
              <a:t>Releasing Unneeded Resources</a:t>
            </a:r>
          </a:p>
        </p:txBody>
      </p:sp>
      <p:sp>
        <p:nvSpPr>
          <p:cNvPr id="3" name="Footer Placeholder 2">
            <a:extLst>
              <a:ext uri="{FF2B5EF4-FFF2-40B4-BE49-F238E27FC236}">
                <a16:creationId xmlns:a16="http://schemas.microsoft.com/office/drawing/2014/main" id="{A1462D56-7F06-764E-AF47-53CFA0D3758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A7BE9C33-4056-294F-AEFD-EFCF2AB3F1A1}"/>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5" name="Text Placeholder 4">
            <a:extLst>
              <a:ext uri="{FF2B5EF4-FFF2-40B4-BE49-F238E27FC236}">
                <a16:creationId xmlns:a16="http://schemas.microsoft.com/office/drawing/2014/main" id="{D66F7570-31BC-1A48-AA38-6215A20A5BF1}"/>
              </a:ext>
            </a:extLst>
          </p:cNvPr>
          <p:cNvSpPr>
            <a:spLocks noGrp="1"/>
          </p:cNvSpPr>
          <p:nvPr>
            <p:ph type="body" sz="quarter" idx="13"/>
          </p:nvPr>
        </p:nvSpPr>
        <p:spPr/>
        <p:txBody>
          <a:bodyPr/>
          <a:lstStyle/>
          <a:p>
            <a:r>
              <a:rPr lang="en-US" dirty="0"/>
              <a:t>Slide by Bohn</a:t>
            </a:r>
          </a:p>
        </p:txBody>
      </p:sp>
      <p:sp>
        <p:nvSpPr>
          <p:cNvPr id="6" name="Rounded Rectangle 5">
            <a:extLst>
              <a:ext uri="{FF2B5EF4-FFF2-40B4-BE49-F238E27FC236}">
                <a16:creationId xmlns:a16="http://schemas.microsoft.com/office/drawing/2014/main" id="{FA1ECF31-4835-3142-91FD-1476C0CD05AC}"/>
              </a:ext>
            </a:extLst>
          </p:cNvPr>
          <p:cNvSpPr/>
          <p:nvPr/>
        </p:nvSpPr>
        <p:spPr>
          <a:xfrm>
            <a:off x="-1" y="2294963"/>
            <a:ext cx="12192001" cy="2854554"/>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child process, handle the client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close(</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Close the listening socket file descriptor for this process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close(</a:t>
            </a:r>
            <a:r>
              <a:rPr lang="en-US" dirty="0" err="1">
                <a:solidFill>
                  <a:srgbClr val="00FA00"/>
                </a:solidFill>
                <a:latin typeface="Lucida Console" panose="020B0609040504020204" pitchFamily="49" charset="0"/>
              </a:rPr>
              <a:t>pipe_to_repeater</a:t>
            </a:r>
            <a:r>
              <a:rPr lang="en-US" dirty="0">
                <a:solidFill>
                  <a:srgbClr val="00FA00"/>
                </a:solidFill>
                <a:latin typeface="Lucida Console" panose="020B0609040504020204" pitchFamily="49" charset="0"/>
              </a:rPr>
              <a:t>[0]);  </a:t>
            </a:r>
            <a:r>
              <a:rPr lang="en-US" sz="1600" dirty="0">
                <a:solidFill>
                  <a:srgbClr val="00FA00"/>
                </a:solidFill>
                <a:latin typeface="Lucida Console" panose="020B0609040504020204" pitchFamily="49" charset="0"/>
              </a:rPr>
              <a:t>// While we're at it, close the reading end of the pipe</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This process certainly doesn't need file</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descriptors for clients it isn't handling</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free(</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The handler doesn't need these lists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free(</a:t>
            </a:r>
            <a:r>
              <a:rPr lang="en-US" dirty="0" err="1">
                <a:solidFill>
                  <a:srgbClr val="00FA00"/>
                </a:solidFill>
                <a:latin typeface="Lucida Console" panose="020B0609040504020204" pitchFamily="49" charset="0"/>
              </a:rPr>
              <a:t>client_handler_pid_list</a:t>
            </a:r>
            <a:r>
              <a:rPr lang="en-US" dirty="0">
                <a:solidFill>
                  <a:srgbClr val="00FA00"/>
                </a:solidFill>
                <a:latin typeface="Lucida Console" panose="020B0609040504020204" pitchFamily="49" charset="0"/>
              </a:rPr>
              <a:t>);</a:t>
            </a:r>
          </a:p>
        </p:txBody>
      </p:sp>
      <p:sp>
        <p:nvSpPr>
          <p:cNvPr id="7" name="Rounded Rectangular Callout 6">
            <a:extLst>
              <a:ext uri="{FF2B5EF4-FFF2-40B4-BE49-F238E27FC236}">
                <a16:creationId xmlns:a16="http://schemas.microsoft.com/office/drawing/2014/main" id="{770AB27A-AA49-4842-9776-C0607EC322D1}"/>
              </a:ext>
            </a:extLst>
          </p:cNvPr>
          <p:cNvSpPr/>
          <p:nvPr/>
        </p:nvSpPr>
        <p:spPr>
          <a:xfrm>
            <a:off x="5919536" y="5426241"/>
            <a:ext cx="2586789" cy="661737"/>
          </a:xfrm>
          <a:prstGeom prst="wedgeRoundRectCallout">
            <a:avLst>
              <a:gd name="adj1" fmla="val -110882"/>
              <a:gd name="adj2" fmla="val -1583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FF00"/>
                </a:solidFill>
              </a:rPr>
              <a:t>Freeing memory to prevent memory leaks</a:t>
            </a:r>
          </a:p>
        </p:txBody>
      </p:sp>
      <p:sp>
        <p:nvSpPr>
          <p:cNvPr id="8" name="Rounded Rectangular Callout 7">
            <a:extLst>
              <a:ext uri="{FF2B5EF4-FFF2-40B4-BE49-F238E27FC236}">
                <a16:creationId xmlns:a16="http://schemas.microsoft.com/office/drawing/2014/main" id="{A1031599-3EB7-C241-93B8-AC15723935AF}"/>
              </a:ext>
            </a:extLst>
          </p:cNvPr>
          <p:cNvSpPr/>
          <p:nvPr/>
        </p:nvSpPr>
        <p:spPr>
          <a:xfrm>
            <a:off x="7515725" y="1356502"/>
            <a:ext cx="2939717" cy="661737"/>
          </a:xfrm>
          <a:prstGeom prst="wedgeRoundRectCallout">
            <a:avLst>
              <a:gd name="adj1" fmla="val -179571"/>
              <a:gd name="adj2" fmla="val 24708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FF00"/>
                </a:solidFill>
              </a:rPr>
              <a:t>Freeing file descriptors to prevent resource leaks</a:t>
            </a:r>
          </a:p>
        </p:txBody>
      </p:sp>
      <p:sp>
        <p:nvSpPr>
          <p:cNvPr id="9" name="Rounded Rectangular Callout 8">
            <a:extLst>
              <a:ext uri="{FF2B5EF4-FFF2-40B4-BE49-F238E27FC236}">
                <a16:creationId xmlns:a16="http://schemas.microsoft.com/office/drawing/2014/main" id="{31993C98-C42C-F349-B099-63A0ECD1756A}"/>
              </a:ext>
            </a:extLst>
          </p:cNvPr>
          <p:cNvSpPr/>
          <p:nvPr/>
        </p:nvSpPr>
        <p:spPr>
          <a:xfrm>
            <a:off x="469232" y="5753792"/>
            <a:ext cx="3924299" cy="967683"/>
          </a:xfrm>
          <a:prstGeom prst="wedgeRoundRectCallout">
            <a:avLst>
              <a:gd name="adj1" fmla="val 2988"/>
              <a:gd name="adj2" fmla="val -213730"/>
              <a:gd name="adj3" fmla="val 1666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2060"/>
                </a:solidFill>
              </a:rPr>
              <a:t>This array contains file descriptors for all of the clients </a:t>
            </a:r>
            <a:r>
              <a:rPr lang="en-US" sz="2000" i="1" dirty="0">
                <a:solidFill>
                  <a:srgbClr val="002060"/>
                </a:solidFill>
              </a:rPr>
              <a:t>except</a:t>
            </a:r>
            <a:r>
              <a:rPr lang="en-US" sz="2000" dirty="0">
                <a:solidFill>
                  <a:srgbClr val="002060"/>
                </a:solidFill>
              </a:rPr>
              <a:t> the one this process handles</a:t>
            </a:r>
          </a:p>
        </p:txBody>
      </p:sp>
    </p:spTree>
    <p:extLst>
      <p:ext uri="{BB962C8B-B14F-4D97-AF65-F5344CB8AC3E}">
        <p14:creationId xmlns:p14="http://schemas.microsoft.com/office/powerpoint/2010/main" val="478380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par>
                          <p:cTn id="13" fill="hold">
                            <p:stCondLst>
                              <p:cond delay="500"/>
                            </p:stCondLst>
                            <p:childTnLst>
                              <p:par>
                                <p:cTn id="14" presetID="14" presetClass="entr" presetSubtype="5"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randombar(vertical)">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Creating, Terminating Processes</a:t>
            </a:r>
          </a:p>
        </p:txBody>
      </p:sp>
      <p:sp>
        <p:nvSpPr>
          <p:cNvPr id="4" name="Content Placeholder 3">
            <a:extLst>
              <a:ext uri="{FF2B5EF4-FFF2-40B4-BE49-F238E27FC236}">
                <a16:creationId xmlns:a16="http://schemas.microsoft.com/office/drawing/2014/main" id="{3B041D55-F7F0-3648-A395-F1C4053693FD}"/>
              </a:ext>
            </a:extLst>
          </p:cNvPr>
          <p:cNvSpPr>
            <a:spLocks noGrp="1"/>
          </p:cNvSpPr>
          <p:nvPr>
            <p:ph sz="half" idx="1"/>
          </p:nvPr>
        </p:nvSpPr>
        <p:spPr/>
        <p:txBody>
          <a:bodyPr/>
          <a:lstStyle/>
          <a:p>
            <a:pPr marL="0" indent="0">
              <a:buNone/>
            </a:pPr>
            <a:r>
              <a:rPr lang="en-US" dirty="0">
                <a:latin typeface="Lucida Console" panose="020B0609040504020204" pitchFamily="49" charset="0"/>
              </a:rPr>
              <a:t>int fork(void)</a:t>
            </a:r>
          </a:p>
          <a:p>
            <a:r>
              <a:rPr lang="en-US" dirty="0"/>
              <a:t>Creates new process</a:t>
            </a:r>
          </a:p>
          <a:p>
            <a:r>
              <a:rPr lang="en-US" dirty="0"/>
              <a:t>Parent &amp; child are identical </a:t>
            </a:r>
            <a:r>
              <a:rPr lang="en-US" i="1" dirty="0"/>
              <a:t>copies</a:t>
            </a:r>
            <a:r>
              <a:rPr lang="en-US" dirty="0"/>
              <a:t> except</a:t>
            </a:r>
          </a:p>
          <a:p>
            <a:pPr lvl="1"/>
            <a:r>
              <a:rPr lang="en-US" dirty="0"/>
              <a:t>Different PIDs</a:t>
            </a:r>
          </a:p>
          <a:p>
            <a:pPr lvl="1"/>
            <a:r>
              <a:rPr lang="en-US" dirty="0"/>
              <a:t>Different </a:t>
            </a:r>
            <a:r>
              <a:rPr lang="en-US" dirty="0">
                <a:latin typeface="Lucida Console" panose="020B0609040504020204" pitchFamily="49" charset="0"/>
              </a:rPr>
              <a:t>fork()</a:t>
            </a:r>
            <a:r>
              <a:rPr lang="en-US" dirty="0"/>
              <a:t> return value</a:t>
            </a:r>
          </a:p>
        </p:txBody>
      </p:sp>
      <p:sp>
        <p:nvSpPr>
          <p:cNvPr id="5" name="Content Placeholder 4">
            <a:extLst>
              <a:ext uri="{FF2B5EF4-FFF2-40B4-BE49-F238E27FC236}">
                <a16:creationId xmlns:a16="http://schemas.microsoft.com/office/drawing/2014/main" id="{EDC7BACA-D949-DE41-BD92-0EBAAD7249FD}"/>
              </a:ext>
            </a:extLst>
          </p:cNvPr>
          <p:cNvSpPr>
            <a:spLocks noGrp="1"/>
          </p:cNvSpPr>
          <p:nvPr>
            <p:ph sz="half" idx="2"/>
          </p:nvPr>
        </p:nvSpPr>
        <p:spPr/>
        <p:txBody>
          <a:bodyPr/>
          <a:lstStyle/>
          <a:p>
            <a:pPr marL="0" indent="0">
              <a:buNone/>
            </a:pPr>
            <a:r>
              <a:rPr lang="en-US" dirty="0">
                <a:latin typeface="Lucida Console" panose="020B0609040504020204" pitchFamily="49" charset="0"/>
              </a:rPr>
              <a:t>void exit(int status)</a:t>
            </a:r>
          </a:p>
          <a:p>
            <a:r>
              <a:rPr lang="en-US" dirty="0"/>
              <a:t>Terminates current process</a:t>
            </a:r>
          </a:p>
          <a:p>
            <a:r>
              <a:rPr lang="en-US" dirty="0"/>
              <a:t>Process’s exit status is </a:t>
            </a:r>
            <a:r>
              <a:rPr lang="en-US" dirty="0">
                <a:latin typeface="Lucida Console" panose="020B0609040504020204" pitchFamily="49" charset="0"/>
              </a:rPr>
              <a:t>status</a:t>
            </a:r>
          </a:p>
          <a:p>
            <a:r>
              <a:rPr lang="en-US" dirty="0"/>
              <a:t>By convention, 0 indicates normal return</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8607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Obtaining a Process’s Exit Status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We can retrieve exit status of process launched from command line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C3C3F3A3-E0E7-C144-98D0-CC9AAA247559}"/>
              </a:ext>
            </a:extLst>
          </p:cNvPr>
          <p:cNvSpPr/>
          <p:nvPr/>
        </p:nvSpPr>
        <p:spPr>
          <a:xfrm>
            <a:off x="92409" y="2277803"/>
            <a:ext cx="12107695" cy="171842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a:solidFill>
                  <a:srgbClr val="00FA00"/>
                </a:solidFill>
                <a:latin typeface="Lucida Console" panose="020B0609040504020204" pitchFamily="49" charset="0"/>
              </a:rPr>
              <a:t>&gt; ./client </a:t>
            </a:r>
          </a:p>
          <a:p>
            <a:r>
              <a:rPr lang="en-US" sz="1600" dirty="0">
                <a:solidFill>
                  <a:srgbClr val="00FA00"/>
                </a:solidFill>
                <a:latin typeface="Lucida Console" panose="020B0609040504020204" pitchFamily="49" charset="0"/>
              </a:rPr>
              <a:t>Please type the hostname: localhost</a:t>
            </a:r>
          </a:p>
          <a:p>
            <a:r>
              <a:rPr lang="en-US" sz="1600" dirty="0">
                <a:solidFill>
                  <a:srgbClr val="00FA00"/>
                </a:solidFill>
                <a:latin typeface="Lucida Console" panose="020B0609040504020204" pitchFamily="49" charset="0"/>
              </a:rPr>
              <a:t>Please type the port number: 2310</a:t>
            </a:r>
          </a:p>
          <a:p>
            <a:r>
              <a:rPr lang="en-US" sz="1600" dirty="0">
                <a:solidFill>
                  <a:srgbClr val="00FA00"/>
                </a:solidFill>
                <a:latin typeface="Lucida Console" panose="020B0609040504020204" pitchFamily="49" charset="0"/>
              </a:rPr>
              <a:t>&gt; </a:t>
            </a:r>
            <a:r>
              <a:rPr lang="en-US" sz="1600" dirty="0">
                <a:solidFill>
                  <a:srgbClr val="FFC000"/>
                </a:solidFill>
                <a:latin typeface="Lucida Console" panose="020B0609040504020204" pitchFamily="49" charset="0"/>
              </a:rPr>
              <a:t>echo $?</a:t>
            </a:r>
          </a:p>
          <a:p>
            <a:r>
              <a:rPr lang="en-US" sz="1600" dirty="0">
                <a:solidFill>
                  <a:srgbClr val="00FA00"/>
                </a:solidFill>
                <a:latin typeface="Lucida Console" panose="020B0609040504020204" pitchFamily="49" charset="0"/>
              </a:rPr>
              <a:t>0</a:t>
            </a:r>
          </a:p>
          <a:p>
            <a:r>
              <a:rPr lang="en-US" sz="1600" dirty="0">
                <a:solidFill>
                  <a:srgbClr val="00FA00"/>
                </a:solidFill>
                <a:latin typeface="Lucida Console" panose="020B0609040504020204" pitchFamily="49" charset="0"/>
              </a:rPr>
              <a:t>&gt; </a:t>
            </a:r>
          </a:p>
          <a:p>
            <a:endParaRPr lang="en-US" sz="1600" dirty="0">
              <a:solidFill>
                <a:srgbClr val="00FA00"/>
              </a:solidFill>
              <a:latin typeface="Lucida Console" panose="020B0609040504020204" pitchFamily="49" charset="0"/>
            </a:endParaRPr>
          </a:p>
        </p:txBody>
      </p:sp>
      <p:sp>
        <p:nvSpPr>
          <p:cNvPr id="10" name="Rounded Rectangle 9">
            <a:extLst>
              <a:ext uri="{FF2B5EF4-FFF2-40B4-BE49-F238E27FC236}">
                <a16:creationId xmlns:a16="http://schemas.microsoft.com/office/drawing/2014/main" id="{FF2622F0-C357-2449-BF75-591442B92516}"/>
              </a:ext>
            </a:extLst>
          </p:cNvPr>
          <p:cNvSpPr/>
          <p:nvPr/>
        </p:nvSpPr>
        <p:spPr>
          <a:xfrm>
            <a:off x="92409" y="3945688"/>
            <a:ext cx="12107695" cy="277578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a:solidFill>
                  <a:srgbClr val="00FA00"/>
                </a:solidFill>
                <a:latin typeface="Lucida Console" panose="020B0609040504020204" pitchFamily="49" charset="0"/>
              </a:rPr>
              <a:t>&gt; ./server-processes 2310</a:t>
            </a:r>
          </a:p>
          <a:p>
            <a:r>
              <a:rPr lang="en-US" sz="1600" dirty="0">
                <a:solidFill>
                  <a:srgbClr val="00FA00"/>
                </a:solidFill>
                <a:latin typeface="Lucida Console" panose="020B0609040504020204" pitchFamily="49" charset="0"/>
              </a:rPr>
              <a:t>Server hosted on localhost, listening to port 2310</a:t>
            </a:r>
          </a:p>
          <a:p>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^C[STATUS]	Process 30990 received signal 2; notifying client and listener.</a:t>
            </a:r>
          </a:p>
          <a:p>
            <a:r>
              <a:rPr lang="en-US" sz="1600" dirty="0">
                <a:solidFill>
                  <a:srgbClr val="00FA00"/>
                </a:solidFill>
                <a:latin typeface="Lucida Console" panose="020B0609040504020204" pitchFamily="49" charset="0"/>
              </a:rPr>
              <a:t>[STATUS]	Listener process 30986 received signal 2; notifying clients and client handlers.</a:t>
            </a:r>
          </a:p>
          <a:p>
            <a:r>
              <a:rPr lang="en-US" sz="1600" dirty="0">
                <a:solidFill>
                  <a:srgbClr val="00FA00"/>
                </a:solidFill>
                <a:latin typeface="Lucida Console" panose="020B0609040504020204" pitchFamily="49" charset="0"/>
              </a:rPr>
              <a:t>[STATUS]	Process 30990 is terminating with signal 2.</a:t>
            </a:r>
          </a:p>
          <a:p>
            <a:r>
              <a:rPr lang="en-US" sz="1600" dirty="0">
                <a:solidFill>
                  <a:srgbClr val="00FA00"/>
                </a:solidFill>
                <a:latin typeface="Lucida Console" panose="020B0609040504020204" pitchFamily="49" charset="0"/>
              </a:rPr>
              <a:t>[STATUS]	Listener process 30986 is terminating with signal 2.</a:t>
            </a:r>
          </a:p>
          <a:p>
            <a:r>
              <a:rPr lang="en-US" sz="1600" dirty="0">
                <a:solidFill>
                  <a:srgbClr val="00FA00"/>
                </a:solidFill>
                <a:latin typeface="Lucida Console" panose="020B0609040504020204" pitchFamily="49" charset="0"/>
              </a:rPr>
              <a:t>&gt; </a:t>
            </a:r>
            <a:r>
              <a:rPr lang="en-US" sz="1600" dirty="0">
                <a:solidFill>
                  <a:srgbClr val="FFC000"/>
                </a:solidFill>
                <a:latin typeface="Lucida Console" panose="020B0609040504020204" pitchFamily="49" charset="0"/>
              </a:rPr>
              <a:t>echo $?</a:t>
            </a:r>
          </a:p>
          <a:p>
            <a:r>
              <a:rPr lang="en-US" sz="1600" dirty="0">
                <a:solidFill>
                  <a:srgbClr val="00FA00"/>
                </a:solidFill>
                <a:latin typeface="Lucida Console" panose="020B0609040504020204" pitchFamily="49" charset="0"/>
              </a:rPr>
              <a:t>130</a:t>
            </a:r>
          </a:p>
          <a:p>
            <a:r>
              <a:rPr lang="en-US" sz="1600" dirty="0">
                <a:solidFill>
                  <a:srgbClr val="00FA00"/>
                </a:solidFill>
                <a:latin typeface="Lucida Console" panose="020B0609040504020204" pitchFamily="49" charset="0"/>
              </a:rPr>
              <a:t>&gt; </a:t>
            </a:r>
          </a:p>
        </p:txBody>
      </p:sp>
    </p:spTree>
    <p:extLst>
      <p:ext uri="{BB962C8B-B14F-4D97-AF65-F5344CB8AC3E}">
        <p14:creationId xmlns:p14="http://schemas.microsoft.com/office/powerpoint/2010/main" val="25030004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Obtaining a Process’s Exit Status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1199312" cy="4351338"/>
          </a:xfrm>
        </p:spPr>
        <p:txBody>
          <a:bodyPr>
            <a:normAutofit/>
          </a:bodyPr>
          <a:lstStyle/>
          <a:p>
            <a:r>
              <a:rPr lang="en-US" dirty="0"/>
              <a:t>We can retrieve exit status of process launched from command line</a:t>
            </a:r>
          </a:p>
          <a:p>
            <a:endParaRPr lang="en-US" dirty="0"/>
          </a:p>
          <a:p>
            <a:r>
              <a:rPr lang="en-US" dirty="0"/>
              <a:t>A parent process can block until a child process terminates, and retrieve its exit status</a:t>
            </a:r>
          </a:p>
          <a:p>
            <a:pPr lvl="1"/>
            <a:r>
              <a:rPr lang="en-US" dirty="0" err="1">
                <a:latin typeface="Lucida Console" panose="020B0609040504020204" pitchFamily="49" charset="0"/>
              </a:rPr>
              <a:t>pid_t</a:t>
            </a:r>
            <a:r>
              <a:rPr lang="en-US" dirty="0">
                <a:latin typeface="Lucida Console" panose="020B0609040504020204" pitchFamily="49" charset="0"/>
              </a:rPr>
              <a:t> wait(int *</a:t>
            </a:r>
            <a:r>
              <a:rPr lang="en-US" dirty="0" err="1">
                <a:latin typeface="Lucida Console" panose="020B0609040504020204" pitchFamily="49" charset="0"/>
              </a:rPr>
              <a:t>exit_status</a:t>
            </a:r>
            <a:r>
              <a:rPr lang="en-US" dirty="0">
                <a:latin typeface="Lucida Console" panose="020B0609040504020204" pitchFamily="49" charset="0"/>
              </a:rPr>
              <a:t>)</a:t>
            </a:r>
          </a:p>
          <a:p>
            <a:pPr lvl="2"/>
            <a:r>
              <a:rPr lang="en-US" dirty="0"/>
              <a:t>Waits for </a:t>
            </a:r>
            <a:r>
              <a:rPr lang="en-US" i="1" dirty="0"/>
              <a:t>any</a:t>
            </a:r>
            <a:r>
              <a:rPr lang="en-US" dirty="0"/>
              <a:t> child process</a:t>
            </a:r>
          </a:p>
          <a:p>
            <a:pPr lvl="1"/>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wait_pid</a:t>
            </a:r>
            <a:r>
              <a:rPr lang="en-US" dirty="0">
                <a:latin typeface="Lucida Console" panose="020B0609040504020204" pitchFamily="49" charset="0"/>
              </a:rPr>
              <a:t>(</a:t>
            </a:r>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pid</a:t>
            </a:r>
            <a:r>
              <a:rPr lang="en-US" dirty="0">
                <a:latin typeface="Lucida Console" panose="020B0609040504020204" pitchFamily="49" charset="0"/>
              </a:rPr>
              <a:t>, int *</a:t>
            </a:r>
            <a:r>
              <a:rPr lang="en-US" dirty="0" err="1">
                <a:latin typeface="Lucida Console" panose="020B0609040504020204" pitchFamily="49" charset="0"/>
              </a:rPr>
              <a:t>exit_status</a:t>
            </a:r>
            <a:r>
              <a:rPr lang="en-US" dirty="0">
                <a:latin typeface="Lucida Console" panose="020B0609040504020204" pitchFamily="49" charset="0"/>
              </a:rPr>
              <a:t>, int options)</a:t>
            </a:r>
          </a:p>
          <a:p>
            <a:pPr lvl="2"/>
            <a:r>
              <a:rPr lang="en-US" dirty="0"/>
              <a:t>Waits for a specific child process</a:t>
            </a:r>
          </a:p>
          <a:p>
            <a:pPr lvl="1"/>
            <a:r>
              <a:rPr lang="en-US" dirty="0">
                <a:latin typeface="Lucida Console" panose="020B0609040504020204" pitchFamily="49" charset="0"/>
              </a:rPr>
              <a:t>WEXITSTATUS(status)</a:t>
            </a:r>
          </a:p>
          <a:p>
            <a:pPr lvl="1"/>
            <a:r>
              <a:rPr lang="en-US" dirty="0"/>
              <a:t>See textbook for examples and details; see </a:t>
            </a:r>
            <a:r>
              <a:rPr lang="en-US" dirty="0">
                <a:latin typeface="Lucida Console" panose="020B0609040504020204" pitchFamily="49" charset="0"/>
              </a:rPr>
              <a:t>man -S wait</a:t>
            </a:r>
            <a:r>
              <a:rPr lang="en-US" dirty="0"/>
              <a:t> for all details</a:t>
            </a:r>
          </a:p>
          <a:p>
            <a:pPr lvl="2"/>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826327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Identifying, Changing Processes</a:t>
            </a:r>
          </a:p>
        </p:txBody>
      </p:sp>
      <p:sp>
        <p:nvSpPr>
          <p:cNvPr id="4" name="Content Placeholder 3">
            <a:extLst>
              <a:ext uri="{FF2B5EF4-FFF2-40B4-BE49-F238E27FC236}">
                <a16:creationId xmlns:a16="http://schemas.microsoft.com/office/drawing/2014/main" id="{3B041D55-F7F0-3648-A395-F1C4053693FD}"/>
              </a:ext>
            </a:extLst>
          </p:cNvPr>
          <p:cNvSpPr>
            <a:spLocks noGrp="1"/>
          </p:cNvSpPr>
          <p:nvPr>
            <p:ph sz="half" idx="1"/>
          </p:nvPr>
        </p:nvSpPr>
        <p:spPr/>
        <p:txBody>
          <a:bodyPr/>
          <a:lstStyle/>
          <a:p>
            <a:pPr marL="0" indent="0">
              <a:buNone/>
            </a:pPr>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getpid</a:t>
            </a:r>
            <a:r>
              <a:rPr lang="en-US" dirty="0">
                <a:latin typeface="Lucida Console" panose="020B0609040504020204" pitchFamily="49" charset="0"/>
              </a:rPr>
              <a:t>(void)</a:t>
            </a:r>
          </a:p>
          <a:p>
            <a:r>
              <a:rPr lang="en-US" dirty="0"/>
              <a:t>Returns the PID of the current process</a:t>
            </a:r>
          </a:p>
          <a:p>
            <a:endParaRPr lang="en-US" dirty="0"/>
          </a:p>
          <a:p>
            <a:pPr marL="0" indent="0">
              <a:buNone/>
            </a:pPr>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getppid</a:t>
            </a:r>
            <a:r>
              <a:rPr lang="en-US" dirty="0">
                <a:latin typeface="Lucida Console" panose="020B0609040504020204" pitchFamily="49" charset="0"/>
              </a:rPr>
              <a:t>(void)</a:t>
            </a:r>
          </a:p>
          <a:p>
            <a:r>
              <a:rPr lang="en-US" dirty="0"/>
              <a:t>Returns the PID of the current process’s parent</a:t>
            </a:r>
          </a:p>
          <a:p>
            <a:endParaRPr lang="en-US" dirty="0"/>
          </a:p>
        </p:txBody>
      </p:sp>
      <p:sp>
        <p:nvSpPr>
          <p:cNvPr id="5" name="Content Placeholder 4">
            <a:extLst>
              <a:ext uri="{FF2B5EF4-FFF2-40B4-BE49-F238E27FC236}">
                <a16:creationId xmlns:a16="http://schemas.microsoft.com/office/drawing/2014/main" id="{EDC7BACA-D949-DE41-BD92-0EBAAD7249FD}"/>
              </a:ext>
            </a:extLst>
          </p:cNvPr>
          <p:cNvSpPr>
            <a:spLocks noGrp="1"/>
          </p:cNvSpPr>
          <p:nvPr>
            <p:ph sz="half" idx="2"/>
          </p:nvPr>
        </p:nvSpPr>
        <p:spPr>
          <a:xfrm>
            <a:off x="5738190" y="1825625"/>
            <a:ext cx="6453809" cy="4351338"/>
          </a:xfrm>
        </p:spPr>
        <p:txBody>
          <a:bodyPr>
            <a:normAutofit lnSpcReduction="10000"/>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execv</a:t>
            </a:r>
            <a:r>
              <a:rPr lang="en-US" sz="2400" dirty="0">
                <a:latin typeface="Lucida Console" panose="020B0609040504020204" pitchFamily="49" charset="0"/>
              </a:rPr>
              <a:t>(char *path,</a:t>
            </a:r>
            <a:br>
              <a:rPr lang="en-US" sz="2400" dirty="0">
                <a:latin typeface="Lucida Console" panose="020B0609040504020204" pitchFamily="49" charset="0"/>
              </a:rPr>
            </a:br>
            <a:r>
              <a:rPr lang="en-US" sz="2400" dirty="0">
                <a:latin typeface="Lucida Console" panose="020B0609040504020204" pitchFamily="49" charset="0"/>
              </a:rPr>
              <a:t>          char *</a:t>
            </a:r>
            <a:r>
              <a:rPr lang="en-US" sz="2400" dirty="0" err="1">
                <a:latin typeface="Lucida Console" panose="020B0609040504020204" pitchFamily="49" charset="0"/>
              </a:rPr>
              <a:t>argv</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execvp</a:t>
            </a:r>
            <a:r>
              <a:rPr lang="en-US" sz="2400" dirty="0">
                <a:latin typeface="Lucida Console" panose="020B0609040504020204" pitchFamily="49" charset="0"/>
              </a:rPr>
              <a:t>(char *file,</a:t>
            </a:r>
            <a:br>
              <a:rPr lang="en-US" sz="2400" dirty="0">
                <a:latin typeface="Lucida Console" panose="020B0609040504020204" pitchFamily="49" charset="0"/>
              </a:rPr>
            </a:br>
            <a:r>
              <a:rPr lang="en-US" sz="2400" dirty="0">
                <a:latin typeface="Lucida Console" panose="020B0609040504020204" pitchFamily="49" charset="0"/>
              </a:rPr>
              <a:t>           char *</a:t>
            </a:r>
            <a:r>
              <a:rPr lang="en-US" sz="2400" dirty="0" err="1">
                <a:latin typeface="Lucida Console" panose="020B0609040504020204" pitchFamily="49" charset="0"/>
              </a:rPr>
              <a:t>argv</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execl</a:t>
            </a:r>
            <a:r>
              <a:rPr lang="en-US" sz="2400" dirty="0">
                <a:latin typeface="Lucida Console" panose="020B0609040504020204" pitchFamily="49" charset="0"/>
              </a:rPr>
              <a:t>(char *path,</a:t>
            </a:r>
            <a:br>
              <a:rPr lang="en-US" sz="2400" dirty="0">
                <a:latin typeface="Lucida Console" panose="020B0609040504020204" pitchFamily="49" charset="0"/>
              </a:rPr>
            </a:br>
            <a:r>
              <a:rPr lang="en-US" sz="2400" dirty="0">
                <a:latin typeface="Lucida Console" panose="020B0609040504020204" pitchFamily="49" charset="0"/>
              </a:rPr>
              <a:t>          char *arg0, ...)</a:t>
            </a:r>
          </a:p>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execlp</a:t>
            </a:r>
            <a:r>
              <a:rPr lang="en-US" sz="2400" dirty="0">
                <a:latin typeface="Lucida Console" panose="020B0609040504020204" pitchFamily="49" charset="0"/>
              </a:rPr>
              <a:t>(char *file,</a:t>
            </a:r>
            <a:br>
              <a:rPr lang="en-US" sz="2400" dirty="0">
                <a:latin typeface="Lucida Console" panose="020B0609040504020204" pitchFamily="49" charset="0"/>
              </a:rPr>
            </a:br>
            <a:r>
              <a:rPr lang="en-US" sz="2400" dirty="0">
                <a:latin typeface="Lucida Console" panose="020B0609040504020204" pitchFamily="49" charset="0"/>
              </a:rPr>
              <a:t>           char *arg0, ...)</a:t>
            </a:r>
          </a:p>
          <a:p>
            <a:r>
              <a:rPr lang="en-US" dirty="0"/>
              <a:t>Replace current process image with new process image</a:t>
            </a:r>
          </a:p>
          <a:p>
            <a:r>
              <a:rPr lang="en-US" dirty="0"/>
              <a:t>Runs a different program</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684168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Reaping</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When process terminates, it still holds resources</a:t>
            </a:r>
          </a:p>
          <a:p>
            <a:pPr lvl="1"/>
            <a:r>
              <a:rPr lang="en-US" dirty="0"/>
              <a:t>Exit status, un</a:t>
            </a:r>
            <a:r>
              <a:rPr lang="en-US" dirty="0">
                <a:latin typeface="Lucida Console" panose="020B0609040504020204" pitchFamily="49" charset="0"/>
              </a:rPr>
              <a:t>free()</a:t>
            </a:r>
            <a:r>
              <a:rPr lang="en-US" dirty="0"/>
              <a:t>ed memory, open files, etc.</a:t>
            </a:r>
          </a:p>
          <a:p>
            <a:r>
              <a:rPr lang="en-US" dirty="0"/>
              <a:t>Zombie</a:t>
            </a:r>
          </a:p>
          <a:p>
            <a:pPr lvl="1"/>
            <a:r>
              <a:rPr lang="en-US" dirty="0"/>
              <a:t>Terminated process that still holds resources</a:t>
            </a:r>
          </a:p>
          <a:p>
            <a:r>
              <a:rPr lang="en-US" dirty="0"/>
              <a:t>Reaping</a:t>
            </a:r>
          </a:p>
          <a:p>
            <a:pPr lvl="1"/>
            <a:r>
              <a:rPr lang="en-US" dirty="0"/>
              <a:t>Parent </a:t>
            </a:r>
            <a:r>
              <a:rPr lang="en-US" i="1" dirty="0"/>
              <a:t>reaps</a:t>
            </a:r>
            <a:r>
              <a:rPr lang="en-US" dirty="0"/>
              <a:t> terminated child process via </a:t>
            </a:r>
            <a:r>
              <a:rPr lang="en-US" dirty="0">
                <a:latin typeface="Lucida Console" panose="020B0609040504020204" pitchFamily="49" charset="0"/>
              </a:rPr>
              <a:t>wait()</a:t>
            </a:r>
            <a:r>
              <a:rPr lang="en-US" dirty="0"/>
              <a:t> or </a:t>
            </a:r>
            <a:r>
              <a:rPr lang="en-US" dirty="0" err="1">
                <a:latin typeface="Lucida Console" panose="020B0609040504020204" pitchFamily="49" charset="0"/>
              </a:rPr>
              <a:t>wait_pid</a:t>
            </a:r>
            <a:r>
              <a:rPr lang="en-US" dirty="0">
                <a:latin typeface="Lucida Console" panose="020B0609040504020204" pitchFamily="49" charset="0"/>
              </a:rPr>
              <a:t>()</a:t>
            </a:r>
            <a:endParaRPr lang="en-US" dirty="0"/>
          </a:p>
          <a:p>
            <a:pPr lvl="2"/>
            <a:r>
              <a:rPr lang="en-US" dirty="0"/>
              <a:t>Parent gets child’s exit status</a:t>
            </a:r>
          </a:p>
          <a:p>
            <a:pPr lvl="1"/>
            <a:r>
              <a:rPr lang="en-US" dirty="0"/>
              <a:t>Kernel deletes process after it has been reaped</a:t>
            </a:r>
          </a:p>
          <a:p>
            <a:r>
              <a:rPr lang="en-US" dirty="0"/>
              <a:t>If long-running parent process never calls </a:t>
            </a:r>
            <a:r>
              <a:rPr lang="en-US" dirty="0">
                <a:latin typeface="Lucida Console" panose="020B0609040504020204" pitchFamily="49" charset="0"/>
              </a:rPr>
              <a:t>wait()</a:t>
            </a:r>
            <a:r>
              <a:rPr lang="en-US" dirty="0"/>
              <a:t> or </a:t>
            </a:r>
            <a:r>
              <a:rPr lang="en-US" dirty="0" err="1">
                <a:latin typeface="Lucida Console" panose="020B0609040504020204" pitchFamily="49" charset="0"/>
              </a:rPr>
              <a:t>wait_pid</a:t>
            </a:r>
            <a:r>
              <a:rPr lang="en-US" dirty="0">
                <a:latin typeface="Lucida Console" panose="020B0609040504020204" pitchFamily="49" charset="0"/>
              </a:rPr>
              <a:t>()</a:t>
            </a:r>
            <a:r>
              <a:rPr lang="en-US" dirty="0"/>
              <a:t> then zombie processes cause resource leak</a:t>
            </a:r>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5277347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AC99-328B-D74D-B317-F6C50636715D}"/>
              </a:ext>
            </a:extLst>
          </p:cNvPr>
          <p:cNvSpPr>
            <a:spLocks noGrp="1"/>
          </p:cNvSpPr>
          <p:nvPr>
            <p:ph type="title"/>
          </p:nvPr>
        </p:nvSpPr>
        <p:spPr/>
        <p:txBody>
          <a:bodyPr/>
          <a:lstStyle/>
          <a:p>
            <a:r>
              <a:rPr lang="en-US" dirty="0"/>
              <a:t>Reaping</a:t>
            </a:r>
            <a:br>
              <a:rPr lang="en-US" dirty="0"/>
            </a:br>
            <a:r>
              <a:rPr lang="en-US" dirty="0"/>
              <a:t>Example</a:t>
            </a:r>
          </a:p>
        </p:txBody>
      </p:sp>
      <p:sp>
        <p:nvSpPr>
          <p:cNvPr id="4" name="Footer Placeholder 3">
            <a:extLst>
              <a:ext uri="{FF2B5EF4-FFF2-40B4-BE49-F238E27FC236}">
                <a16:creationId xmlns:a16="http://schemas.microsoft.com/office/drawing/2014/main" id="{E3A55761-C7E8-E848-888D-5EBD12F71814}"/>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A7D8A5DD-262B-2745-9B68-B4121DCD1BF6}"/>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6" name="Text Placeholder 5">
            <a:extLst>
              <a:ext uri="{FF2B5EF4-FFF2-40B4-BE49-F238E27FC236}">
                <a16:creationId xmlns:a16="http://schemas.microsoft.com/office/drawing/2014/main" id="{BD726990-D1D4-1C4D-9C00-64887C91A4C4}"/>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B2FDFA1B-909B-9648-8404-37EE7277E388}"/>
              </a:ext>
            </a:extLst>
          </p:cNvPr>
          <p:cNvSpPr/>
          <p:nvPr/>
        </p:nvSpPr>
        <p:spPr>
          <a:xfrm>
            <a:off x="3328299" y="0"/>
            <a:ext cx="9201903" cy="312754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FA00"/>
                </a:solidFill>
                <a:latin typeface="Lucida Console" panose="020B0609040504020204" pitchFamily="49" charset="0"/>
              </a:rPr>
              <a:t>void </a:t>
            </a:r>
            <a:r>
              <a:rPr lang="en-US" sz="1600" dirty="0" err="1">
                <a:solidFill>
                  <a:srgbClr val="00FA00"/>
                </a:solidFill>
                <a:latin typeface="Lucida Console" panose="020B0609040504020204" pitchFamily="49" charset="0"/>
              </a:rPr>
              <a:t>wait_demo</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if (fork()) {   // the parent process</a:t>
            </a:r>
          </a:p>
          <a:p>
            <a:r>
              <a:rPr lang="en-US" sz="1600" dirty="0">
                <a:solidFill>
                  <a:srgbClr val="00FA00"/>
                </a:solidFill>
                <a:latin typeface="Lucida Console" panose="020B0609040504020204" pitchFamily="49" charset="0"/>
              </a:rPr>
              <a:t>        if (fork())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reap_children</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sleep_and_exit</a:t>
            </a:r>
            <a:r>
              <a:rPr lang="en-US" sz="1600" dirty="0">
                <a:solidFill>
                  <a:srgbClr val="00FA00"/>
                </a:solidFill>
                <a:latin typeface="Lucida Console" panose="020B0609040504020204" pitchFamily="49" charset="0"/>
              </a:rPr>
              <a:t>(1);</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 else {        // the child process</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sleep_and_exit</a:t>
            </a:r>
            <a:r>
              <a:rPr lang="en-US" sz="1600" dirty="0">
                <a:solidFill>
                  <a:srgbClr val="00FA00"/>
                </a:solidFill>
                <a:latin typeface="Lucida Console" panose="020B0609040504020204" pitchFamily="49" charset="0"/>
              </a:rPr>
              <a:t>(0);</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a:t>
            </a:r>
          </a:p>
        </p:txBody>
      </p:sp>
      <p:sp>
        <p:nvSpPr>
          <p:cNvPr id="7" name="Rounded Rectangle 6">
            <a:extLst>
              <a:ext uri="{FF2B5EF4-FFF2-40B4-BE49-F238E27FC236}">
                <a16:creationId xmlns:a16="http://schemas.microsoft.com/office/drawing/2014/main" id="{0D2B38B8-3057-614E-8030-4E89EAEFC40A}"/>
              </a:ext>
            </a:extLst>
          </p:cNvPr>
          <p:cNvSpPr/>
          <p:nvPr/>
        </p:nvSpPr>
        <p:spPr>
          <a:xfrm>
            <a:off x="3328298" y="0"/>
            <a:ext cx="9201903" cy="454662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FA00"/>
                </a:solidFill>
                <a:latin typeface="Lucida Console" panose="020B0609040504020204" pitchFamily="49" charset="0"/>
              </a:rPr>
              <a:t>void </a:t>
            </a:r>
            <a:r>
              <a:rPr lang="en-US" sz="1600" dirty="0" err="1">
                <a:solidFill>
                  <a:srgbClr val="00FA00"/>
                </a:solidFill>
                <a:latin typeface="Lucida Console" panose="020B0609040504020204" pitchFamily="49" charset="0"/>
              </a:rPr>
              <a:t>reap_children</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pid_t</a:t>
            </a:r>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int status;</a:t>
            </a:r>
          </a:p>
          <a:p>
            <a:r>
              <a:rPr lang="en-US" sz="1600" dirty="0">
                <a:solidFill>
                  <a:srgbClr val="00FA00"/>
                </a:solidFill>
                <a:latin typeface="Lucida Console" panose="020B0609040504020204" pitchFamily="49" charset="0"/>
              </a:rPr>
              <a:t>    while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 wait(&amp;status)) &gt; 0) {</a:t>
            </a:r>
          </a:p>
          <a:p>
            <a:r>
              <a:rPr lang="en-US" sz="1600" dirty="0">
                <a:solidFill>
                  <a:srgbClr val="00FA00"/>
                </a:solidFill>
                <a:latin typeface="Lucida Console" panose="020B0609040504020204" pitchFamily="49" charset="0"/>
              </a:rPr>
              <a:t>        if (WIFEXITED(status))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("Process %d terminated with exit status %d.\n",</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WEXITSTATUS(status));</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("Process %d terminated abnormally.\n",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if (</a:t>
            </a:r>
            <a:r>
              <a:rPr lang="en-US" sz="1600" dirty="0" err="1">
                <a:solidFill>
                  <a:srgbClr val="00FA00"/>
                </a:solidFill>
                <a:latin typeface="Lucida Console" panose="020B0609040504020204" pitchFamily="49" charset="0"/>
              </a:rPr>
              <a:t>errno</a:t>
            </a:r>
            <a:r>
              <a:rPr lang="en-US" sz="1600" dirty="0">
                <a:solidFill>
                  <a:srgbClr val="00FA00"/>
                </a:solidFill>
                <a:latin typeface="Lucida Console" panose="020B0609040504020204" pitchFamily="49" charset="0"/>
              </a:rPr>
              <a:t> == ECHILD)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("No more children.\n");</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("Unexpected error returned by wait().\n");</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a:t>
            </a:r>
          </a:p>
        </p:txBody>
      </p:sp>
      <p:grpSp>
        <p:nvGrpSpPr>
          <p:cNvPr id="48" name="Group 47">
            <a:extLst>
              <a:ext uri="{FF2B5EF4-FFF2-40B4-BE49-F238E27FC236}">
                <a16:creationId xmlns:a16="http://schemas.microsoft.com/office/drawing/2014/main" id="{63404548-EC09-AF4C-82ED-6D317F92385B}"/>
              </a:ext>
            </a:extLst>
          </p:cNvPr>
          <p:cNvGrpSpPr/>
          <p:nvPr/>
        </p:nvGrpSpPr>
        <p:grpSpPr>
          <a:xfrm>
            <a:off x="4203078" y="4626388"/>
            <a:ext cx="7408549" cy="1625863"/>
            <a:chOff x="4203078" y="4626388"/>
            <a:chExt cx="7408549" cy="1625863"/>
          </a:xfrm>
        </p:grpSpPr>
        <p:cxnSp>
          <p:nvCxnSpPr>
            <p:cNvPr id="13" name="Straight Connector 12">
              <a:extLst>
                <a:ext uri="{FF2B5EF4-FFF2-40B4-BE49-F238E27FC236}">
                  <a16:creationId xmlns:a16="http://schemas.microsoft.com/office/drawing/2014/main" id="{0FEE5409-1C27-0E41-9067-F1BE1A43AA93}"/>
                </a:ext>
              </a:extLst>
            </p:cNvPr>
            <p:cNvCxnSpPr>
              <a:cxnSpLocks/>
              <a:endCxn id="32" idx="6"/>
            </p:cNvCxnSpPr>
            <p:nvPr/>
          </p:nvCxnSpPr>
          <p:spPr>
            <a:xfrm flipV="1">
              <a:off x="6123635" y="5413991"/>
              <a:ext cx="2561597" cy="3808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25D891-33FA-EB41-88DD-C83EFFD10045}"/>
                </a:ext>
              </a:extLst>
            </p:cNvPr>
            <p:cNvCxnSpPr>
              <a:cxnSpLocks/>
            </p:cNvCxnSpPr>
            <p:nvPr/>
          </p:nvCxnSpPr>
          <p:spPr>
            <a:xfrm>
              <a:off x="4997735" y="5974588"/>
              <a:ext cx="6613892"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92EDB4E-6849-C548-AF87-C57ABFED35FA}"/>
                </a:ext>
              </a:extLst>
            </p:cNvPr>
            <p:cNvSpPr txBox="1"/>
            <p:nvPr/>
          </p:nvSpPr>
          <p:spPr>
            <a:xfrm>
              <a:off x="4203078" y="5528665"/>
              <a:ext cx="614271" cy="369332"/>
            </a:xfrm>
            <a:prstGeom prst="rect">
              <a:avLst/>
            </a:prstGeom>
            <a:noFill/>
          </p:spPr>
          <p:txBody>
            <a:bodyPr wrap="none" rtlCol="0">
              <a:spAutoFit/>
            </a:bodyPr>
            <a:lstStyle/>
            <a:p>
              <a:r>
                <a:rPr lang="en-US" dirty="0"/>
                <a:t>time</a:t>
              </a:r>
            </a:p>
          </p:txBody>
        </p:sp>
        <p:cxnSp>
          <p:nvCxnSpPr>
            <p:cNvPr id="16" name="Straight Arrow Connector 15">
              <a:extLst>
                <a:ext uri="{FF2B5EF4-FFF2-40B4-BE49-F238E27FC236}">
                  <a16:creationId xmlns:a16="http://schemas.microsoft.com/office/drawing/2014/main" id="{F9E6DA19-5C9D-8740-B794-F9CA4D87B621}"/>
                </a:ext>
              </a:extLst>
            </p:cNvPr>
            <p:cNvCxnSpPr/>
            <p:nvPr/>
          </p:nvCxnSpPr>
          <p:spPr>
            <a:xfrm>
              <a:off x="4834450" y="5722454"/>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7270213-DB78-224A-9B68-03945846030F}"/>
                </a:ext>
              </a:extLst>
            </p:cNvPr>
            <p:cNvSpPr/>
            <p:nvPr/>
          </p:nvSpPr>
          <p:spPr>
            <a:xfrm>
              <a:off x="5248107" y="5762395"/>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sp>
          <p:nvSpPr>
            <p:cNvPr id="19" name="Oval 18">
              <a:extLst>
                <a:ext uri="{FF2B5EF4-FFF2-40B4-BE49-F238E27FC236}">
                  <a16:creationId xmlns:a16="http://schemas.microsoft.com/office/drawing/2014/main" id="{F06562BD-5FAD-354A-B228-E54B875F8170}"/>
                </a:ext>
              </a:extLst>
            </p:cNvPr>
            <p:cNvSpPr/>
            <p:nvPr/>
          </p:nvSpPr>
          <p:spPr>
            <a:xfrm>
              <a:off x="6275813" y="5207070"/>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cxnSp>
          <p:nvCxnSpPr>
            <p:cNvPr id="20" name="Straight Connector 19">
              <a:extLst>
                <a:ext uri="{FF2B5EF4-FFF2-40B4-BE49-F238E27FC236}">
                  <a16:creationId xmlns:a16="http://schemas.microsoft.com/office/drawing/2014/main" id="{A9B6094B-FDDD-6149-B1D1-ACD1EC0AE837}"/>
                </a:ext>
              </a:extLst>
            </p:cNvPr>
            <p:cNvCxnSpPr>
              <a:cxnSpLocks/>
              <a:stCxn id="17" idx="7"/>
            </p:cNvCxnSpPr>
            <p:nvPr/>
          </p:nvCxnSpPr>
          <p:spPr>
            <a:xfrm flipV="1">
              <a:off x="5995417" y="5450898"/>
              <a:ext cx="128218" cy="383235"/>
            </a:xfrm>
            <a:prstGeom prst="line">
              <a:avLst/>
            </a:prstGeom>
            <a:ln w="57150">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125776B-10C2-104E-9D78-0BEC0338A621}"/>
                </a:ext>
              </a:extLst>
            </p:cNvPr>
            <p:cNvCxnSpPr>
              <a:cxnSpLocks/>
              <a:endCxn id="30" idx="6"/>
            </p:cNvCxnSpPr>
            <p:nvPr/>
          </p:nvCxnSpPr>
          <p:spPr>
            <a:xfrm flipV="1">
              <a:off x="7085382" y="4871316"/>
              <a:ext cx="2037614" cy="597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CA432F37-845F-6D45-A1C1-ABB4D98FFAEB}"/>
                </a:ext>
              </a:extLst>
            </p:cNvPr>
            <p:cNvSpPr/>
            <p:nvPr/>
          </p:nvSpPr>
          <p:spPr>
            <a:xfrm>
              <a:off x="7237560" y="4632282"/>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cxnSp>
          <p:nvCxnSpPr>
            <p:cNvPr id="25" name="Straight Connector 24">
              <a:extLst>
                <a:ext uri="{FF2B5EF4-FFF2-40B4-BE49-F238E27FC236}">
                  <a16:creationId xmlns:a16="http://schemas.microsoft.com/office/drawing/2014/main" id="{0CC35043-76DC-AC48-88C4-AB1E0F1CB0DF}"/>
                </a:ext>
              </a:extLst>
            </p:cNvPr>
            <p:cNvCxnSpPr>
              <a:cxnSpLocks/>
              <a:stCxn id="19" idx="7"/>
            </p:cNvCxnSpPr>
            <p:nvPr/>
          </p:nvCxnSpPr>
          <p:spPr>
            <a:xfrm flipV="1">
              <a:off x="7023123" y="4876112"/>
              <a:ext cx="62259" cy="402696"/>
            </a:xfrm>
            <a:prstGeom prst="line">
              <a:avLst/>
            </a:prstGeom>
            <a:ln w="57150">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DCB748C2-EA61-6246-BE10-600A443C5946}"/>
                </a:ext>
              </a:extLst>
            </p:cNvPr>
            <p:cNvSpPr/>
            <p:nvPr/>
          </p:nvSpPr>
          <p:spPr>
            <a:xfrm>
              <a:off x="8247468" y="4626388"/>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exit</a:t>
              </a:r>
            </a:p>
          </p:txBody>
        </p:sp>
        <p:sp>
          <p:nvSpPr>
            <p:cNvPr id="32" name="Oval 31">
              <a:extLst>
                <a:ext uri="{FF2B5EF4-FFF2-40B4-BE49-F238E27FC236}">
                  <a16:creationId xmlns:a16="http://schemas.microsoft.com/office/drawing/2014/main" id="{620D2BC4-2F2F-C941-AC62-9CF088624A6F}"/>
                </a:ext>
              </a:extLst>
            </p:cNvPr>
            <p:cNvSpPr/>
            <p:nvPr/>
          </p:nvSpPr>
          <p:spPr>
            <a:xfrm>
              <a:off x="7809704" y="5169063"/>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exit</a:t>
              </a:r>
            </a:p>
          </p:txBody>
        </p:sp>
        <p:sp>
          <p:nvSpPr>
            <p:cNvPr id="34" name="Oval 33">
              <a:extLst>
                <a:ext uri="{FF2B5EF4-FFF2-40B4-BE49-F238E27FC236}">
                  <a16:creationId xmlns:a16="http://schemas.microsoft.com/office/drawing/2014/main" id="{238A6BBD-3E36-1347-88EB-F80B4267898F}"/>
                </a:ext>
              </a:extLst>
            </p:cNvPr>
            <p:cNvSpPr/>
            <p:nvPr/>
          </p:nvSpPr>
          <p:spPr>
            <a:xfrm>
              <a:off x="9008268" y="5756476"/>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wait</a:t>
              </a:r>
            </a:p>
          </p:txBody>
        </p:sp>
        <p:sp>
          <p:nvSpPr>
            <p:cNvPr id="36" name="Oval 35">
              <a:extLst>
                <a:ext uri="{FF2B5EF4-FFF2-40B4-BE49-F238E27FC236}">
                  <a16:creationId xmlns:a16="http://schemas.microsoft.com/office/drawing/2014/main" id="{2C82EB09-AD8E-FD4C-B085-9A0BD8A0345E}"/>
                </a:ext>
              </a:extLst>
            </p:cNvPr>
            <p:cNvSpPr/>
            <p:nvPr/>
          </p:nvSpPr>
          <p:spPr>
            <a:xfrm>
              <a:off x="9986024" y="5750274"/>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wait</a:t>
              </a:r>
            </a:p>
          </p:txBody>
        </p:sp>
        <p:cxnSp>
          <p:nvCxnSpPr>
            <p:cNvPr id="37" name="Straight Connector 36">
              <a:extLst>
                <a:ext uri="{FF2B5EF4-FFF2-40B4-BE49-F238E27FC236}">
                  <a16:creationId xmlns:a16="http://schemas.microsoft.com/office/drawing/2014/main" id="{801C8CB0-343C-4E42-B134-AE196957FDAB}"/>
                </a:ext>
              </a:extLst>
            </p:cNvPr>
            <p:cNvCxnSpPr>
              <a:cxnSpLocks/>
              <a:stCxn id="36" idx="1"/>
              <a:endCxn id="32" idx="5"/>
            </p:cNvCxnSpPr>
            <p:nvPr/>
          </p:nvCxnSpPr>
          <p:spPr>
            <a:xfrm flipH="1" flipV="1">
              <a:off x="8557014" y="5587181"/>
              <a:ext cx="1557228" cy="234831"/>
            </a:xfrm>
            <a:prstGeom prst="line">
              <a:avLst/>
            </a:prstGeom>
            <a:ln w="57150">
              <a:headEnd type="arrow" w="sm" len="sm"/>
              <a:tailEnd type="none" w="med" len="me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40CA33C-B80F-874D-9BC8-C57C341A2284}"/>
                </a:ext>
              </a:extLst>
            </p:cNvPr>
            <p:cNvCxnSpPr>
              <a:cxnSpLocks/>
              <a:stCxn id="34" idx="1"/>
              <a:endCxn id="30" idx="5"/>
            </p:cNvCxnSpPr>
            <p:nvPr/>
          </p:nvCxnSpPr>
          <p:spPr>
            <a:xfrm flipH="1" flipV="1">
              <a:off x="8994778" y="5044506"/>
              <a:ext cx="141708" cy="783708"/>
            </a:xfrm>
            <a:prstGeom prst="line">
              <a:avLst/>
            </a:prstGeom>
            <a:ln w="57150">
              <a:headEnd type="arrow" w="sm" len="sm"/>
              <a:tailEnd type="none" w="med" len="med"/>
            </a:ln>
          </p:spPr>
          <p:style>
            <a:lnRef idx="1">
              <a:schemeClr val="accent1"/>
            </a:lnRef>
            <a:fillRef idx="0">
              <a:schemeClr val="accent1"/>
            </a:fillRef>
            <a:effectRef idx="0">
              <a:schemeClr val="accent1"/>
            </a:effectRef>
            <a:fontRef idx="minor">
              <a:schemeClr val="tx1"/>
            </a:fontRef>
          </p:style>
        </p:cxnSp>
      </p:grpSp>
      <p:sp>
        <p:nvSpPr>
          <p:cNvPr id="49" name="Rounded Rectangle 48">
            <a:extLst>
              <a:ext uri="{FF2B5EF4-FFF2-40B4-BE49-F238E27FC236}">
                <a16:creationId xmlns:a16="http://schemas.microsoft.com/office/drawing/2014/main" id="{F50D6C57-E0AE-ED42-B87A-A5614EB9D493}"/>
              </a:ext>
            </a:extLst>
          </p:cNvPr>
          <p:cNvSpPr/>
          <p:nvPr/>
        </p:nvSpPr>
        <p:spPr>
          <a:xfrm>
            <a:off x="225385" y="3988554"/>
            <a:ext cx="5774664" cy="145127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reap_demo</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Process 69579 terminated with exit status 1.</a:t>
            </a:r>
          </a:p>
          <a:p>
            <a:r>
              <a:rPr lang="en-US" sz="1600" dirty="0">
                <a:solidFill>
                  <a:srgbClr val="FECC1F"/>
                </a:solidFill>
                <a:latin typeface="Lucida Console" panose="020B0609040504020204" pitchFamily="49" charset="0"/>
              </a:rPr>
              <a:t>Process 69578 terminated with exit status 0.</a:t>
            </a:r>
          </a:p>
          <a:p>
            <a:r>
              <a:rPr lang="en-US" sz="1600" dirty="0">
                <a:solidFill>
                  <a:srgbClr val="FECC1F"/>
                </a:solidFill>
                <a:latin typeface="Lucida Console" panose="020B0609040504020204" pitchFamily="49" charset="0"/>
              </a:rPr>
              <a:t>No more children.</a:t>
            </a:r>
          </a:p>
        </p:txBody>
      </p:sp>
    </p:spTree>
    <p:extLst>
      <p:ext uri="{BB962C8B-B14F-4D97-AF65-F5344CB8AC3E}">
        <p14:creationId xmlns:p14="http://schemas.microsoft.com/office/powerpoint/2010/main" val="421829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left)">
                                      <p:cBhvr>
                                        <p:cTn id="12" dur="2000"/>
                                        <p:tgtEl>
                                          <p:spTgt spid="48"/>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wipe(up)">
                                      <p:cBhvr>
                                        <p:cTn id="15" dur="2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1" animBg="1"/>
      <p:bldP spid="4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Motivation</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52624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Orphan Processes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Processes whose parent terminates before reaping are </a:t>
            </a:r>
            <a:r>
              <a:rPr lang="en-US" i="1" dirty="0"/>
              <a:t>orphans</a:t>
            </a:r>
            <a:endParaRPr lang="en-US" dirty="0"/>
          </a:p>
          <a:p>
            <a:endParaRPr lang="en-US" dirty="0"/>
          </a:p>
          <a:p>
            <a:r>
              <a:rPr lang="en-US" dirty="0"/>
              <a:t>Orphaned processes (after terminating) are reaped by </a:t>
            </a:r>
            <a:r>
              <a:rPr lang="en-US" dirty="0" err="1">
                <a:latin typeface="Lucida Console" panose="020B0609040504020204" pitchFamily="49" charset="0"/>
              </a:rPr>
              <a:t>init</a:t>
            </a:r>
            <a:r>
              <a:rPr lang="en-US" dirty="0"/>
              <a:t> process (</a:t>
            </a:r>
            <a:r>
              <a:rPr lang="en-US" dirty="0" err="1"/>
              <a:t>pid</a:t>
            </a:r>
            <a:r>
              <a:rPr lang="en-US" dirty="0"/>
              <a:t>==1)</a:t>
            </a:r>
          </a:p>
          <a:p>
            <a:endParaRPr lang="en-US" dirty="0"/>
          </a:p>
          <a:p>
            <a:r>
              <a:rPr lang="en-US" dirty="0"/>
              <a:t>Short-running processes can neglect reaping</a:t>
            </a:r>
          </a:p>
          <a:p>
            <a:endParaRPr lang="en-US" dirty="0"/>
          </a:p>
          <a:p>
            <a:r>
              <a:rPr lang="en-US" dirty="0"/>
              <a:t>Long-running processes (shells, servers) must explicitly reap to avoid resource leaks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096131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AC99-328B-D74D-B317-F6C50636715D}"/>
              </a:ext>
            </a:extLst>
          </p:cNvPr>
          <p:cNvSpPr>
            <a:spLocks noGrp="1"/>
          </p:cNvSpPr>
          <p:nvPr>
            <p:ph type="title"/>
          </p:nvPr>
        </p:nvSpPr>
        <p:spPr/>
        <p:txBody>
          <a:bodyPr/>
          <a:lstStyle/>
          <a:p>
            <a:r>
              <a:rPr lang="en-US" dirty="0"/>
              <a:t>Orphan</a:t>
            </a:r>
            <a:br>
              <a:rPr lang="en-US" dirty="0"/>
            </a:br>
            <a:r>
              <a:rPr lang="en-US" dirty="0"/>
              <a:t>Example</a:t>
            </a:r>
          </a:p>
        </p:txBody>
      </p:sp>
      <p:sp>
        <p:nvSpPr>
          <p:cNvPr id="4" name="Footer Placeholder 3">
            <a:extLst>
              <a:ext uri="{FF2B5EF4-FFF2-40B4-BE49-F238E27FC236}">
                <a16:creationId xmlns:a16="http://schemas.microsoft.com/office/drawing/2014/main" id="{E3A55761-C7E8-E848-888D-5EBD12F71814}"/>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A7D8A5DD-262B-2745-9B68-B4121DCD1BF6}"/>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6" name="Text Placeholder 5">
            <a:extLst>
              <a:ext uri="{FF2B5EF4-FFF2-40B4-BE49-F238E27FC236}">
                <a16:creationId xmlns:a16="http://schemas.microsoft.com/office/drawing/2014/main" id="{BD726990-D1D4-1C4D-9C00-64887C91A4C4}"/>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B2FDFA1B-909B-9648-8404-37EE7277E388}"/>
              </a:ext>
            </a:extLst>
          </p:cNvPr>
          <p:cNvSpPr/>
          <p:nvPr/>
        </p:nvSpPr>
        <p:spPr>
          <a:xfrm>
            <a:off x="3328299" y="0"/>
            <a:ext cx="9201903" cy="2338185"/>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FA00"/>
                </a:solidFill>
                <a:latin typeface="Lucida Console" panose="020B0609040504020204" pitchFamily="49" charset="0"/>
              </a:rPr>
              <a:t>void </a:t>
            </a:r>
            <a:r>
              <a:rPr lang="en-US" sz="1600" dirty="0" err="1">
                <a:solidFill>
                  <a:srgbClr val="00FA00"/>
                </a:solidFill>
                <a:latin typeface="Lucida Console" panose="020B0609040504020204" pitchFamily="49" charset="0"/>
              </a:rPr>
              <a:t>orphan_demo</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if (fork())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("Parent process (%d) terminating.\n", </a:t>
            </a:r>
            <a:r>
              <a:rPr lang="en-US" sz="1600" dirty="0" err="1">
                <a:solidFill>
                  <a:srgbClr val="00FA00"/>
                </a:solidFill>
                <a:latin typeface="Lucida Console" panose="020B0609040504020204" pitchFamily="49" charset="0"/>
              </a:rPr>
              <a:t>getpid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("Child process (%d) running.\n", </a:t>
            </a:r>
            <a:r>
              <a:rPr lang="en-US" sz="1600" dirty="0" err="1">
                <a:solidFill>
                  <a:srgbClr val="00FA00"/>
                </a:solidFill>
                <a:latin typeface="Lucida Console" panose="020B0609040504020204" pitchFamily="49" charset="0"/>
              </a:rPr>
              <a:t>getpid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while(1);</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a:t>
            </a:r>
          </a:p>
        </p:txBody>
      </p:sp>
      <p:sp>
        <p:nvSpPr>
          <p:cNvPr id="49" name="Rounded Rectangle 48">
            <a:extLst>
              <a:ext uri="{FF2B5EF4-FFF2-40B4-BE49-F238E27FC236}">
                <a16:creationId xmlns:a16="http://schemas.microsoft.com/office/drawing/2014/main" id="{F50D6C57-E0AE-ED42-B87A-A5614EB9D493}"/>
              </a:ext>
            </a:extLst>
          </p:cNvPr>
          <p:cNvSpPr/>
          <p:nvPr/>
        </p:nvSpPr>
        <p:spPr>
          <a:xfrm>
            <a:off x="225385" y="3176138"/>
            <a:ext cx="5774664" cy="307611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orphan_demo</a:t>
            </a:r>
            <a:r>
              <a:rPr lang="en-US" sz="1600" dirty="0">
                <a:solidFill>
                  <a:srgbClr val="FECC1F"/>
                </a:solidFill>
                <a:latin typeface="Lucida Console" panose="020B0609040504020204" pitchFamily="49" charset="0"/>
              </a:rPr>
              <a:t> </a:t>
            </a:r>
          </a:p>
          <a:p>
            <a:r>
              <a:rPr lang="en-US" sz="1600" dirty="0">
                <a:solidFill>
                  <a:srgbClr val="FECC1F"/>
                </a:solidFill>
                <a:latin typeface="Lucida Console" panose="020B0609040504020204" pitchFamily="49" charset="0"/>
              </a:rPr>
              <a:t>Parent process (70307) terminating.</a:t>
            </a:r>
          </a:p>
          <a:p>
            <a:r>
              <a:rPr lang="en-US" sz="1600" dirty="0">
                <a:solidFill>
                  <a:srgbClr val="FECC1F"/>
                </a:solidFill>
                <a:latin typeface="Lucida Console" panose="020B0609040504020204" pitchFamily="49" charset="0"/>
              </a:rPr>
              <a:t>Child process (70308) running.</a:t>
            </a:r>
          </a:p>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ps</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  PID TTY           TIME CMD</a:t>
            </a:r>
          </a:p>
          <a:p>
            <a:r>
              <a:rPr lang="en-US" sz="1600" dirty="0">
                <a:solidFill>
                  <a:srgbClr val="FECC1F"/>
                </a:solidFill>
                <a:latin typeface="Lucida Console" panose="020B0609040504020204" pitchFamily="49" charset="0"/>
              </a:rPr>
              <a:t>56904 ttys003    0:01.36 -bash</a:t>
            </a:r>
          </a:p>
          <a:p>
            <a:r>
              <a:rPr lang="en-US" sz="1600" dirty="0">
                <a:solidFill>
                  <a:srgbClr val="FECC1F"/>
                </a:solidFill>
                <a:latin typeface="Lucida Console" panose="020B0609040504020204" pitchFamily="49" charset="0"/>
              </a:rPr>
              <a:t>70308 ttys003    0:03.89 ./</a:t>
            </a:r>
            <a:r>
              <a:rPr lang="en-US" sz="1600" dirty="0" err="1">
                <a:solidFill>
                  <a:srgbClr val="FECC1F"/>
                </a:solidFill>
                <a:latin typeface="Lucida Console" panose="020B0609040504020204" pitchFamily="49" charset="0"/>
              </a:rPr>
              <a:t>orphan_demo</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&gt; </a:t>
            </a:r>
            <a:r>
              <a:rPr lang="en-US" sz="1600" dirty="0">
                <a:solidFill>
                  <a:srgbClr val="FF0000"/>
                </a:solidFill>
                <a:latin typeface="Lucida Console" panose="020B0609040504020204" pitchFamily="49" charset="0"/>
              </a:rPr>
              <a:t>kill 70308</a:t>
            </a:r>
          </a:p>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ps</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  PID TTY           TIME CMD</a:t>
            </a:r>
          </a:p>
          <a:p>
            <a:r>
              <a:rPr lang="en-US" sz="1600" dirty="0">
                <a:solidFill>
                  <a:srgbClr val="FECC1F"/>
                </a:solidFill>
                <a:latin typeface="Lucida Console" panose="020B0609040504020204" pitchFamily="49" charset="0"/>
              </a:rPr>
              <a:t>56904 ttys003    0:01.37 -bash</a:t>
            </a:r>
          </a:p>
          <a:p>
            <a:r>
              <a:rPr lang="en-US" sz="1600" dirty="0">
                <a:solidFill>
                  <a:srgbClr val="FECC1F"/>
                </a:solidFill>
                <a:latin typeface="Lucida Console" panose="020B0609040504020204" pitchFamily="49" charset="0"/>
              </a:rPr>
              <a:t>&gt; </a:t>
            </a:r>
          </a:p>
        </p:txBody>
      </p:sp>
      <p:grpSp>
        <p:nvGrpSpPr>
          <p:cNvPr id="11" name="Group 10">
            <a:extLst>
              <a:ext uri="{FF2B5EF4-FFF2-40B4-BE49-F238E27FC236}">
                <a16:creationId xmlns:a16="http://schemas.microsoft.com/office/drawing/2014/main" id="{D0AB3E88-7033-1E46-90C1-8C3DCD07B58D}"/>
              </a:ext>
            </a:extLst>
          </p:cNvPr>
          <p:cNvGrpSpPr/>
          <p:nvPr/>
        </p:nvGrpSpPr>
        <p:grpSpPr>
          <a:xfrm>
            <a:off x="7352628" y="5207070"/>
            <a:ext cx="3687497" cy="1045181"/>
            <a:chOff x="4997735" y="5207070"/>
            <a:chExt cx="3687497" cy="1045181"/>
          </a:xfrm>
        </p:grpSpPr>
        <p:cxnSp>
          <p:nvCxnSpPr>
            <p:cNvPr id="13" name="Straight Connector 12">
              <a:extLst>
                <a:ext uri="{FF2B5EF4-FFF2-40B4-BE49-F238E27FC236}">
                  <a16:creationId xmlns:a16="http://schemas.microsoft.com/office/drawing/2014/main" id="{0FEE5409-1C27-0E41-9067-F1BE1A43AA93}"/>
                </a:ext>
              </a:extLst>
            </p:cNvPr>
            <p:cNvCxnSpPr>
              <a:cxnSpLocks/>
            </p:cNvCxnSpPr>
            <p:nvPr/>
          </p:nvCxnSpPr>
          <p:spPr>
            <a:xfrm flipV="1">
              <a:off x="6123635" y="5413991"/>
              <a:ext cx="2561597" cy="3808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25D891-33FA-EB41-88DD-C83EFFD10045}"/>
                </a:ext>
              </a:extLst>
            </p:cNvPr>
            <p:cNvCxnSpPr>
              <a:cxnSpLocks/>
            </p:cNvCxnSpPr>
            <p:nvPr/>
          </p:nvCxnSpPr>
          <p:spPr>
            <a:xfrm>
              <a:off x="4997735" y="5974588"/>
              <a:ext cx="2239825"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7270213-DB78-224A-9B68-03945846030F}"/>
                </a:ext>
              </a:extLst>
            </p:cNvPr>
            <p:cNvSpPr/>
            <p:nvPr/>
          </p:nvSpPr>
          <p:spPr>
            <a:xfrm>
              <a:off x="5248107" y="5762395"/>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sp>
          <p:nvSpPr>
            <p:cNvPr id="19" name="Oval 18">
              <a:extLst>
                <a:ext uri="{FF2B5EF4-FFF2-40B4-BE49-F238E27FC236}">
                  <a16:creationId xmlns:a16="http://schemas.microsoft.com/office/drawing/2014/main" id="{F06562BD-5FAD-354A-B228-E54B875F8170}"/>
                </a:ext>
              </a:extLst>
            </p:cNvPr>
            <p:cNvSpPr/>
            <p:nvPr/>
          </p:nvSpPr>
          <p:spPr>
            <a:xfrm>
              <a:off x="6275813" y="5207070"/>
              <a:ext cx="1043690"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no-op</a:t>
              </a:r>
            </a:p>
          </p:txBody>
        </p:sp>
        <p:cxnSp>
          <p:nvCxnSpPr>
            <p:cNvPr id="20" name="Straight Connector 19">
              <a:extLst>
                <a:ext uri="{FF2B5EF4-FFF2-40B4-BE49-F238E27FC236}">
                  <a16:creationId xmlns:a16="http://schemas.microsoft.com/office/drawing/2014/main" id="{A9B6094B-FDDD-6149-B1D1-ACD1EC0AE837}"/>
                </a:ext>
              </a:extLst>
            </p:cNvPr>
            <p:cNvCxnSpPr>
              <a:cxnSpLocks/>
              <a:stCxn id="17" idx="7"/>
            </p:cNvCxnSpPr>
            <p:nvPr/>
          </p:nvCxnSpPr>
          <p:spPr>
            <a:xfrm flipV="1">
              <a:off x="5995417" y="5450898"/>
              <a:ext cx="128218" cy="383235"/>
            </a:xfrm>
            <a:prstGeom prst="line">
              <a:avLst/>
            </a:prstGeom>
            <a:ln w="57150">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9" name="Cross 8">
              <a:extLst>
                <a:ext uri="{FF2B5EF4-FFF2-40B4-BE49-F238E27FC236}">
                  <a16:creationId xmlns:a16="http://schemas.microsoft.com/office/drawing/2014/main" id="{FFC62A10-B61F-214A-B4AF-E0417A698591}"/>
                </a:ext>
              </a:extLst>
            </p:cNvPr>
            <p:cNvSpPr/>
            <p:nvPr/>
          </p:nvSpPr>
          <p:spPr>
            <a:xfrm rot="2700000">
              <a:off x="7041589" y="5722616"/>
              <a:ext cx="525003" cy="525003"/>
            </a:xfrm>
            <a:prstGeom prst="plus">
              <a:avLst>
                <a:gd name="adj" fmla="val 3693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ounded Rectangular Callout 11">
            <a:extLst>
              <a:ext uri="{FF2B5EF4-FFF2-40B4-BE49-F238E27FC236}">
                <a16:creationId xmlns:a16="http://schemas.microsoft.com/office/drawing/2014/main" id="{339944CE-FCB7-274E-90A1-555DD6BBA219}"/>
              </a:ext>
            </a:extLst>
          </p:cNvPr>
          <p:cNvSpPr/>
          <p:nvPr/>
        </p:nvSpPr>
        <p:spPr>
          <a:xfrm>
            <a:off x="6573681" y="3290782"/>
            <a:ext cx="3018772" cy="1371507"/>
          </a:xfrm>
          <a:prstGeom prst="wedgeRoundRectCallout">
            <a:avLst>
              <a:gd name="adj1" fmla="val -95108"/>
              <a:gd name="adj2" fmla="val 6341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Explicitly kill orphaned process, else it will run forever</a:t>
            </a:r>
          </a:p>
        </p:txBody>
      </p:sp>
    </p:spTree>
    <p:extLst>
      <p:ext uri="{BB962C8B-B14F-4D97-AF65-F5344CB8AC3E}">
        <p14:creationId xmlns:p14="http://schemas.microsoft.com/office/powerpoint/2010/main" val="2299254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childTnLst>
                          </p:cTn>
                        </p:par>
                        <p:par>
                          <p:cTn id="8" fill="hold">
                            <p:stCondLst>
                              <p:cond delay="1000"/>
                            </p:stCondLst>
                            <p:childTnLst>
                              <p:par>
                                <p:cTn id="9" presetID="22" presetClass="entr" presetSubtype="1"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wipe(up)">
                                      <p:cBhvr>
                                        <p:cTn id="11" dur="1000"/>
                                        <p:tgtEl>
                                          <p:spTgt spid="49"/>
                                        </p:tgtEl>
                                      </p:cBhvr>
                                    </p:animEffect>
                                  </p:childTnLst>
                                </p:cTn>
                              </p:par>
                            </p:childTnLst>
                          </p:cTn>
                        </p:par>
                        <p:par>
                          <p:cTn id="12" fill="hold">
                            <p:stCondLst>
                              <p:cond delay="2000"/>
                            </p:stCondLst>
                            <p:childTnLst>
                              <p:par>
                                <p:cTn id="13" presetID="9" presetClass="entr" presetSubtype="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1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Context Switching</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471665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How does concurrency happen?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Hypothesis: can run as many processes as we have processor cores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pic>
        <p:nvPicPr>
          <p:cNvPr id="4" name="Picture 3">
            <a:extLst>
              <a:ext uri="{FF2B5EF4-FFF2-40B4-BE49-F238E27FC236}">
                <a16:creationId xmlns:a16="http://schemas.microsoft.com/office/drawing/2014/main" id="{AAF9C3CE-2579-CB40-A6D1-57610295DE28}"/>
              </a:ext>
            </a:extLst>
          </p:cNvPr>
          <p:cNvPicPr>
            <a:picLocks noChangeAspect="1"/>
          </p:cNvPicPr>
          <p:nvPr/>
        </p:nvPicPr>
        <p:blipFill>
          <a:blip r:embed="rId2"/>
          <a:stretch>
            <a:fillRect/>
          </a:stretch>
        </p:blipFill>
        <p:spPr>
          <a:xfrm>
            <a:off x="2692400" y="2200275"/>
            <a:ext cx="7289800" cy="4521200"/>
          </a:xfrm>
          <a:prstGeom prst="rect">
            <a:avLst/>
          </a:prstGeom>
        </p:spPr>
      </p:pic>
      <p:sp>
        <p:nvSpPr>
          <p:cNvPr id="5" name="Oval 4">
            <a:extLst>
              <a:ext uri="{FF2B5EF4-FFF2-40B4-BE49-F238E27FC236}">
                <a16:creationId xmlns:a16="http://schemas.microsoft.com/office/drawing/2014/main" id="{6E786B2D-7A60-1540-9B74-BB16DCD8725E}"/>
              </a:ext>
            </a:extLst>
          </p:cNvPr>
          <p:cNvSpPr/>
          <p:nvPr/>
        </p:nvSpPr>
        <p:spPr>
          <a:xfrm>
            <a:off x="3581401" y="2329841"/>
            <a:ext cx="1040703" cy="450937"/>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8329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How does concurrency happen?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785764" cy="4351338"/>
          </a:xfrm>
        </p:spPr>
        <p:txBody>
          <a:bodyPr/>
          <a:lstStyle/>
          <a:p>
            <a:r>
              <a:rPr lang="en-US" dirty="0"/>
              <a:t>Hypothesis: can run as many processes as we have processor cores</a:t>
            </a:r>
          </a:p>
          <a:p>
            <a:pPr lvl="1"/>
            <a:r>
              <a:rPr lang="en-US" dirty="0"/>
              <a:t>Impractical for general concurrency</a:t>
            </a:r>
          </a:p>
          <a:p>
            <a:pPr lvl="1"/>
            <a:r>
              <a:rPr lang="en-US" dirty="0"/>
              <a:t>There are a few special cases in which we’ll map one process to one processor</a:t>
            </a:r>
          </a:p>
          <a:p>
            <a:endParaRPr lang="en-US" dirty="0"/>
          </a:p>
          <a:p>
            <a:r>
              <a:rPr lang="en-US" dirty="0"/>
              <a:t>Context Switching</a:t>
            </a:r>
          </a:p>
          <a:p>
            <a:pPr lvl="1"/>
            <a:r>
              <a:rPr lang="en-US" dirty="0"/>
              <a:t>Operating system periodically schedules processes to be executed on processor</a:t>
            </a:r>
          </a:p>
          <a:p>
            <a:pPr lvl="1"/>
            <a:r>
              <a:rPr lang="en-US" dirty="0"/>
              <a:t>Number of scheduled processes bounded by processor cores</a:t>
            </a:r>
          </a:p>
          <a:p>
            <a:pPr lvl="1"/>
            <a:endParaRPr lang="en-US" dirty="0"/>
          </a:p>
          <a:p>
            <a:endParaRPr lang="en-US" dirty="0"/>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5966765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Context Switch</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normAutofit lnSpcReduction="10000"/>
          </a:bodyPr>
          <a:lstStyle/>
          <a:p>
            <a:pPr marL="0" indent="0">
              <a:buNone/>
            </a:pPr>
            <a:r>
              <a:rPr lang="en-US" dirty="0"/>
              <a:t>OS Scheduler:</a:t>
            </a:r>
          </a:p>
          <a:p>
            <a:r>
              <a:rPr lang="en-US" dirty="0"/>
              <a:t>Pauses executing process</a:t>
            </a:r>
          </a:p>
          <a:p>
            <a:r>
              <a:rPr lang="en-US" dirty="0"/>
              <a:t>Saves executing process’s context to memory</a:t>
            </a:r>
          </a:p>
          <a:p>
            <a:pPr lvl="1"/>
            <a:r>
              <a:rPr lang="en-US" dirty="0"/>
              <a:t>Registers, stack pointer, program counter, etc.</a:t>
            </a:r>
          </a:p>
          <a:p>
            <a:r>
              <a:rPr lang="en-US" dirty="0"/>
              <a:t>Selects waiting process to be scheduled for execution</a:t>
            </a:r>
          </a:p>
          <a:p>
            <a:r>
              <a:rPr lang="en-US" dirty="0"/>
              <a:t>Restores scheduled process’s context from memory</a:t>
            </a:r>
          </a:p>
          <a:p>
            <a:endParaRPr lang="en-US" dirty="0"/>
          </a:p>
          <a:p>
            <a:r>
              <a:rPr lang="en-US" dirty="0"/>
              <a:t>More details in future lesson</a:t>
            </a:r>
          </a:p>
          <a:p>
            <a:r>
              <a:rPr lang="en-US" dirty="0"/>
              <a:t>Allows concurrency even on computer with one single-core processor</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182AA6F2-AE68-C243-857C-0B590807FB19}"/>
              </a:ext>
            </a:extLst>
          </p:cNvPr>
          <p:cNvGrpSpPr/>
          <p:nvPr/>
        </p:nvGrpSpPr>
        <p:grpSpPr>
          <a:xfrm>
            <a:off x="5574446" y="329952"/>
            <a:ext cx="6451299" cy="2632572"/>
            <a:chOff x="1366319" y="2652765"/>
            <a:chExt cx="6451299" cy="2632572"/>
          </a:xfrm>
        </p:grpSpPr>
        <p:sp>
          <p:nvSpPr>
            <p:cNvPr id="10" name="TextBox 9">
              <a:extLst>
                <a:ext uri="{FF2B5EF4-FFF2-40B4-BE49-F238E27FC236}">
                  <a16:creationId xmlns:a16="http://schemas.microsoft.com/office/drawing/2014/main" id="{116C6C41-47AB-0B42-A649-1F3F91DA67C8}"/>
                </a:ext>
              </a:extLst>
            </p:cNvPr>
            <p:cNvSpPr txBox="1"/>
            <p:nvPr/>
          </p:nvSpPr>
          <p:spPr>
            <a:xfrm>
              <a:off x="1889090" y="2652765"/>
              <a:ext cx="1064202" cy="369332"/>
            </a:xfrm>
            <a:prstGeom prst="rect">
              <a:avLst/>
            </a:prstGeom>
            <a:noFill/>
          </p:spPr>
          <p:txBody>
            <a:bodyPr wrap="none" rtlCol="0">
              <a:spAutoFit/>
            </a:bodyPr>
            <a:lstStyle/>
            <a:p>
              <a:r>
                <a:rPr lang="en-US" dirty="0"/>
                <a:t>Process 1</a:t>
              </a:r>
            </a:p>
          </p:txBody>
        </p:sp>
        <p:sp>
          <p:nvSpPr>
            <p:cNvPr id="11" name="TextBox 10">
              <a:extLst>
                <a:ext uri="{FF2B5EF4-FFF2-40B4-BE49-F238E27FC236}">
                  <a16:creationId xmlns:a16="http://schemas.microsoft.com/office/drawing/2014/main" id="{C135CC3E-8126-D54E-B411-FD249DBC7A5B}"/>
                </a:ext>
              </a:extLst>
            </p:cNvPr>
            <p:cNvSpPr txBox="1"/>
            <p:nvPr/>
          </p:nvSpPr>
          <p:spPr>
            <a:xfrm>
              <a:off x="1889090" y="3799507"/>
              <a:ext cx="1064202" cy="369332"/>
            </a:xfrm>
            <a:prstGeom prst="rect">
              <a:avLst/>
            </a:prstGeom>
            <a:noFill/>
          </p:spPr>
          <p:txBody>
            <a:bodyPr wrap="none" rtlCol="0">
              <a:spAutoFit/>
            </a:bodyPr>
            <a:lstStyle/>
            <a:p>
              <a:r>
                <a:rPr lang="en-US" dirty="0"/>
                <a:t>Process 2</a:t>
              </a:r>
            </a:p>
          </p:txBody>
        </p:sp>
        <p:sp>
          <p:nvSpPr>
            <p:cNvPr id="12" name="Rectangle 11">
              <a:extLst>
                <a:ext uri="{FF2B5EF4-FFF2-40B4-BE49-F238E27FC236}">
                  <a16:creationId xmlns:a16="http://schemas.microsoft.com/office/drawing/2014/main" id="{15C0614A-2B9D-E646-AEBF-826A98AB3012}"/>
                </a:ext>
              </a:extLst>
            </p:cNvPr>
            <p:cNvSpPr/>
            <p:nvPr/>
          </p:nvSpPr>
          <p:spPr>
            <a:xfrm>
              <a:off x="3266364" y="3187517"/>
              <a:ext cx="4550208" cy="446570"/>
            </a:xfrm>
            <a:prstGeom prst="rect">
              <a:avLst/>
            </a:prstGeom>
            <a:solidFill>
              <a:srgbClr val="1E3B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EF916838-6329-8B41-950C-F6D9F0D2999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953292" y="3187517"/>
              <a:ext cx="428732" cy="446570"/>
            </a:xfrm>
            <a:prstGeom prst="rect">
              <a:avLst/>
            </a:prstGeom>
          </p:spPr>
        </p:pic>
        <p:sp>
          <p:nvSpPr>
            <p:cNvPr id="14" name="TextBox 13">
              <a:extLst>
                <a:ext uri="{FF2B5EF4-FFF2-40B4-BE49-F238E27FC236}">
                  <a16:creationId xmlns:a16="http://schemas.microsoft.com/office/drawing/2014/main" id="{FABA65BD-9D18-7B47-9969-B656799DD073}"/>
                </a:ext>
              </a:extLst>
            </p:cNvPr>
            <p:cNvSpPr txBox="1"/>
            <p:nvPr/>
          </p:nvSpPr>
          <p:spPr>
            <a:xfrm>
              <a:off x="1366319" y="3240867"/>
              <a:ext cx="1586973" cy="369332"/>
            </a:xfrm>
            <a:prstGeom prst="rect">
              <a:avLst/>
            </a:prstGeom>
            <a:noFill/>
          </p:spPr>
          <p:txBody>
            <a:bodyPr wrap="none" rtlCol="0">
              <a:spAutoFit/>
            </a:bodyPr>
            <a:lstStyle/>
            <a:p>
              <a:r>
                <a:rPr lang="en-US" dirty="0"/>
                <a:t>Processor Core</a:t>
              </a:r>
            </a:p>
          </p:txBody>
        </p:sp>
        <p:pic>
          <p:nvPicPr>
            <p:cNvPr id="15" name="Picture 14">
              <a:extLst>
                <a:ext uri="{FF2B5EF4-FFF2-40B4-BE49-F238E27FC236}">
                  <a16:creationId xmlns:a16="http://schemas.microsoft.com/office/drawing/2014/main" id="{BE525E52-E0EB-E742-A6A5-FCC09DA6FF6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258219" y="3774054"/>
              <a:ext cx="247610" cy="390958"/>
            </a:xfrm>
            <a:prstGeom prst="rect">
              <a:avLst/>
            </a:prstGeom>
          </p:spPr>
        </p:pic>
        <p:pic>
          <p:nvPicPr>
            <p:cNvPr id="16" name="Picture 15">
              <a:extLst>
                <a:ext uri="{FF2B5EF4-FFF2-40B4-BE49-F238E27FC236}">
                  <a16:creationId xmlns:a16="http://schemas.microsoft.com/office/drawing/2014/main" id="{27B96E49-23E7-B148-A18D-CE7D45622C2F}"/>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953292" y="3775619"/>
              <a:ext cx="311763" cy="384832"/>
            </a:xfrm>
            <a:prstGeom prst="rect">
              <a:avLst/>
            </a:prstGeom>
          </p:spPr>
        </p:pic>
        <p:pic>
          <p:nvPicPr>
            <p:cNvPr id="17" name="Picture 16">
              <a:extLst>
                <a:ext uri="{FF2B5EF4-FFF2-40B4-BE49-F238E27FC236}">
                  <a16:creationId xmlns:a16="http://schemas.microsoft.com/office/drawing/2014/main" id="{E8769FF9-0FE8-1F43-B296-788EA09D20C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258219" y="2667074"/>
              <a:ext cx="247610" cy="390958"/>
            </a:xfrm>
            <a:prstGeom prst="rect">
              <a:avLst/>
            </a:prstGeom>
          </p:spPr>
        </p:pic>
        <p:pic>
          <p:nvPicPr>
            <p:cNvPr id="18" name="Picture 17">
              <a:extLst>
                <a:ext uri="{FF2B5EF4-FFF2-40B4-BE49-F238E27FC236}">
                  <a16:creationId xmlns:a16="http://schemas.microsoft.com/office/drawing/2014/main" id="{241D4F7E-C71B-5A46-B270-436CD24A43D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953292" y="2668639"/>
              <a:ext cx="311763" cy="384832"/>
            </a:xfrm>
            <a:prstGeom prst="rect">
              <a:avLst/>
            </a:prstGeom>
          </p:spPr>
        </p:pic>
        <p:sp>
          <p:nvSpPr>
            <p:cNvPr id="19" name="TextBox 18">
              <a:extLst>
                <a:ext uri="{FF2B5EF4-FFF2-40B4-BE49-F238E27FC236}">
                  <a16:creationId xmlns:a16="http://schemas.microsoft.com/office/drawing/2014/main" id="{2F869416-5785-C849-BE56-0AAAA9854A23}"/>
                </a:ext>
              </a:extLst>
            </p:cNvPr>
            <p:cNvSpPr txBox="1"/>
            <p:nvPr/>
          </p:nvSpPr>
          <p:spPr>
            <a:xfrm>
              <a:off x="3507123" y="3645619"/>
              <a:ext cx="689612" cy="553998"/>
            </a:xfrm>
            <a:prstGeom prst="rect">
              <a:avLst/>
            </a:prstGeom>
            <a:noFill/>
          </p:spPr>
          <p:txBody>
            <a:bodyPr wrap="none" rtlCol="0" anchor="b">
              <a:spAutoFit/>
            </a:bodyPr>
            <a:lstStyle/>
            <a:p>
              <a:pPr algn="ctr"/>
              <a:r>
                <a:rPr lang="en-US" sz="1000" dirty="0"/>
                <a:t>Executing</a:t>
              </a:r>
            </a:p>
            <a:p>
              <a:pPr algn="ctr"/>
              <a:endParaRPr lang="en-US" sz="1000" dirty="0"/>
            </a:p>
            <a:p>
              <a:pPr algn="ctr"/>
              <a:r>
                <a:rPr lang="en-US" sz="1000" dirty="0"/>
                <a:t>Waiting</a:t>
              </a:r>
            </a:p>
          </p:txBody>
        </p:sp>
        <p:sp>
          <p:nvSpPr>
            <p:cNvPr id="20" name="TextBox 19">
              <a:extLst>
                <a:ext uri="{FF2B5EF4-FFF2-40B4-BE49-F238E27FC236}">
                  <a16:creationId xmlns:a16="http://schemas.microsoft.com/office/drawing/2014/main" id="{8F38558B-37FB-B043-9D9E-BCD72978710F}"/>
                </a:ext>
              </a:extLst>
            </p:cNvPr>
            <p:cNvSpPr txBox="1"/>
            <p:nvPr/>
          </p:nvSpPr>
          <p:spPr>
            <a:xfrm>
              <a:off x="3505829" y="2657922"/>
              <a:ext cx="689612" cy="553998"/>
            </a:xfrm>
            <a:prstGeom prst="rect">
              <a:avLst/>
            </a:prstGeom>
            <a:noFill/>
          </p:spPr>
          <p:txBody>
            <a:bodyPr wrap="none" rtlCol="0">
              <a:spAutoFit/>
            </a:bodyPr>
            <a:lstStyle/>
            <a:p>
              <a:pPr algn="ctr"/>
              <a:r>
                <a:rPr lang="en-US" sz="1000" dirty="0"/>
                <a:t>Waiting</a:t>
              </a:r>
            </a:p>
            <a:p>
              <a:pPr algn="ctr"/>
              <a:endParaRPr lang="en-US" sz="1000" dirty="0"/>
            </a:p>
            <a:p>
              <a:pPr algn="ctr"/>
              <a:r>
                <a:rPr lang="en-US" sz="1000" dirty="0"/>
                <a:t>Executing</a:t>
              </a:r>
            </a:p>
          </p:txBody>
        </p:sp>
        <p:sp>
          <p:nvSpPr>
            <p:cNvPr id="21" name="Freeform 20">
              <a:extLst>
                <a:ext uri="{FF2B5EF4-FFF2-40B4-BE49-F238E27FC236}">
                  <a16:creationId xmlns:a16="http://schemas.microsoft.com/office/drawing/2014/main" id="{B3817848-CF2A-FA41-A923-7DABE9D8AF34}"/>
                </a:ext>
              </a:extLst>
            </p:cNvPr>
            <p:cNvSpPr/>
            <p:nvPr/>
          </p:nvSpPr>
          <p:spPr>
            <a:xfrm>
              <a:off x="3506875" y="2662813"/>
              <a:ext cx="4310743" cy="492369"/>
            </a:xfrm>
            <a:custGeom>
              <a:avLst/>
              <a:gdLst>
                <a:gd name="connsiteX0" fmla="*/ 0 w 4310743"/>
                <a:gd name="connsiteY0" fmla="*/ 0 h 492369"/>
                <a:gd name="connsiteX1" fmla="*/ 793820 w 4310743"/>
                <a:gd name="connsiteY1" fmla="*/ 0 h 492369"/>
                <a:gd name="connsiteX2" fmla="*/ 1286189 w 4310743"/>
                <a:gd name="connsiteY2" fmla="*/ 492369 h 492369"/>
                <a:gd name="connsiteX3" fmla="*/ 2944167 w 4310743"/>
                <a:gd name="connsiteY3" fmla="*/ 492369 h 492369"/>
                <a:gd name="connsiteX4" fmla="*/ 3426487 w 4310743"/>
                <a:gd name="connsiteY4" fmla="*/ 10049 h 492369"/>
                <a:gd name="connsiteX5" fmla="*/ 4310743 w 4310743"/>
                <a:gd name="connsiteY5" fmla="*/ 10049 h 492369"/>
                <a:gd name="connsiteX6" fmla="*/ 4310743 w 4310743"/>
                <a:gd name="connsiteY6" fmla="*/ 20097 h 49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0743" h="492369">
                  <a:moveTo>
                    <a:pt x="0" y="0"/>
                  </a:moveTo>
                  <a:lnTo>
                    <a:pt x="793820" y="0"/>
                  </a:lnTo>
                  <a:lnTo>
                    <a:pt x="1286189" y="492369"/>
                  </a:lnTo>
                  <a:lnTo>
                    <a:pt x="2944167" y="492369"/>
                  </a:lnTo>
                  <a:lnTo>
                    <a:pt x="3426487" y="10049"/>
                  </a:lnTo>
                  <a:lnTo>
                    <a:pt x="4310743" y="10049"/>
                  </a:lnTo>
                  <a:lnTo>
                    <a:pt x="4310743" y="20097"/>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B43FF80E-1353-BE40-AD79-89631530B76F}"/>
                </a:ext>
              </a:extLst>
            </p:cNvPr>
            <p:cNvSpPr/>
            <p:nvPr/>
          </p:nvSpPr>
          <p:spPr>
            <a:xfrm>
              <a:off x="3505829" y="3666422"/>
              <a:ext cx="4310743" cy="492369"/>
            </a:xfrm>
            <a:custGeom>
              <a:avLst/>
              <a:gdLst>
                <a:gd name="connsiteX0" fmla="*/ 0 w 4310743"/>
                <a:gd name="connsiteY0" fmla="*/ 0 h 492369"/>
                <a:gd name="connsiteX1" fmla="*/ 793820 w 4310743"/>
                <a:gd name="connsiteY1" fmla="*/ 0 h 492369"/>
                <a:gd name="connsiteX2" fmla="*/ 1286189 w 4310743"/>
                <a:gd name="connsiteY2" fmla="*/ 492369 h 492369"/>
                <a:gd name="connsiteX3" fmla="*/ 2944167 w 4310743"/>
                <a:gd name="connsiteY3" fmla="*/ 492369 h 492369"/>
                <a:gd name="connsiteX4" fmla="*/ 3426487 w 4310743"/>
                <a:gd name="connsiteY4" fmla="*/ 10049 h 492369"/>
                <a:gd name="connsiteX5" fmla="*/ 4310743 w 4310743"/>
                <a:gd name="connsiteY5" fmla="*/ 10049 h 492369"/>
                <a:gd name="connsiteX6" fmla="*/ 4310743 w 4310743"/>
                <a:gd name="connsiteY6" fmla="*/ 20097 h 49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0743" h="492369">
                  <a:moveTo>
                    <a:pt x="0" y="0"/>
                  </a:moveTo>
                  <a:lnTo>
                    <a:pt x="793820" y="0"/>
                  </a:lnTo>
                  <a:lnTo>
                    <a:pt x="1286189" y="492369"/>
                  </a:lnTo>
                  <a:lnTo>
                    <a:pt x="2944167" y="492369"/>
                  </a:lnTo>
                  <a:lnTo>
                    <a:pt x="3426487" y="10049"/>
                  </a:lnTo>
                  <a:lnTo>
                    <a:pt x="4310743" y="10049"/>
                  </a:lnTo>
                  <a:lnTo>
                    <a:pt x="4310743" y="20097"/>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Brace 22">
              <a:extLst>
                <a:ext uri="{FF2B5EF4-FFF2-40B4-BE49-F238E27FC236}">
                  <a16:creationId xmlns:a16="http://schemas.microsoft.com/office/drawing/2014/main" id="{D3D7E617-F48B-A34B-801F-9C60ED867A5A}"/>
                </a:ext>
              </a:extLst>
            </p:cNvPr>
            <p:cNvSpPr/>
            <p:nvPr/>
          </p:nvSpPr>
          <p:spPr>
            <a:xfrm rot="5400000">
              <a:off x="4436638" y="4131104"/>
              <a:ext cx="170822" cy="482321"/>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TextBox 23">
              <a:extLst>
                <a:ext uri="{FF2B5EF4-FFF2-40B4-BE49-F238E27FC236}">
                  <a16:creationId xmlns:a16="http://schemas.microsoft.com/office/drawing/2014/main" id="{F3914247-2F8C-5B49-BD9C-4D817481B17B}"/>
                </a:ext>
              </a:extLst>
            </p:cNvPr>
            <p:cNvSpPr txBox="1"/>
            <p:nvPr/>
          </p:nvSpPr>
          <p:spPr>
            <a:xfrm rot="5400000">
              <a:off x="4098915" y="4505634"/>
              <a:ext cx="913070" cy="646331"/>
            </a:xfrm>
            <a:prstGeom prst="rect">
              <a:avLst/>
            </a:prstGeom>
            <a:noFill/>
          </p:spPr>
          <p:txBody>
            <a:bodyPr wrap="none" rtlCol="0">
              <a:spAutoFit/>
            </a:bodyPr>
            <a:lstStyle/>
            <a:p>
              <a:r>
                <a:rPr lang="en-US" dirty="0"/>
                <a:t>Context</a:t>
              </a:r>
              <a:br>
                <a:rPr lang="en-US" dirty="0"/>
              </a:br>
              <a:r>
                <a:rPr lang="en-US" dirty="0"/>
                <a:t>Switch</a:t>
              </a:r>
            </a:p>
          </p:txBody>
        </p:sp>
        <p:sp>
          <p:nvSpPr>
            <p:cNvPr id="25" name="Right Brace 24">
              <a:extLst>
                <a:ext uri="{FF2B5EF4-FFF2-40B4-BE49-F238E27FC236}">
                  <a16:creationId xmlns:a16="http://schemas.microsoft.com/office/drawing/2014/main" id="{D49EEF32-E2B4-7245-824F-7189D4AF7BC8}"/>
                </a:ext>
              </a:extLst>
            </p:cNvPr>
            <p:cNvSpPr/>
            <p:nvPr/>
          </p:nvSpPr>
          <p:spPr>
            <a:xfrm rot="5400000">
              <a:off x="6627159" y="4131106"/>
              <a:ext cx="170822" cy="482321"/>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a:extLst>
                <a:ext uri="{FF2B5EF4-FFF2-40B4-BE49-F238E27FC236}">
                  <a16:creationId xmlns:a16="http://schemas.microsoft.com/office/drawing/2014/main" id="{0FB53E63-0794-8244-A5BD-E77ED9C682B1}"/>
                </a:ext>
              </a:extLst>
            </p:cNvPr>
            <p:cNvSpPr txBox="1"/>
            <p:nvPr/>
          </p:nvSpPr>
          <p:spPr>
            <a:xfrm rot="5400000">
              <a:off x="6289436" y="4505636"/>
              <a:ext cx="913070" cy="646331"/>
            </a:xfrm>
            <a:prstGeom prst="rect">
              <a:avLst/>
            </a:prstGeom>
            <a:noFill/>
          </p:spPr>
          <p:txBody>
            <a:bodyPr wrap="none" rtlCol="0">
              <a:spAutoFit/>
            </a:bodyPr>
            <a:lstStyle/>
            <a:p>
              <a:r>
                <a:rPr lang="en-US" dirty="0"/>
                <a:t>Context</a:t>
              </a:r>
              <a:br>
                <a:rPr lang="en-US" dirty="0"/>
              </a:br>
              <a:r>
                <a:rPr lang="en-US" dirty="0"/>
                <a:t>Switch</a:t>
              </a:r>
            </a:p>
          </p:txBody>
        </p:sp>
      </p:grpSp>
    </p:spTree>
    <p:extLst>
      <p:ext uri="{BB962C8B-B14F-4D97-AF65-F5344CB8AC3E}">
        <p14:creationId xmlns:p14="http://schemas.microsoft.com/office/powerpoint/2010/main" val="32927445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Threads</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545358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What’s a Thread?</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A “lightweight process”</a:t>
            </a:r>
          </a:p>
          <a:p>
            <a:pPr lvl="1"/>
            <a:r>
              <a:rPr lang="en-US" dirty="0"/>
              <a:t>A flow of control </a:t>
            </a:r>
            <a:r>
              <a:rPr lang="en-US" i="1" dirty="0"/>
              <a:t>within</a:t>
            </a:r>
            <a:r>
              <a:rPr lang="en-US" dirty="0"/>
              <a:t> a process</a:t>
            </a:r>
          </a:p>
          <a:p>
            <a:pPr lvl="1"/>
            <a:r>
              <a:rPr lang="en-US" dirty="0"/>
              <a:t>Still has its own flow of control, just like a “heavyweight process”</a:t>
            </a:r>
          </a:p>
          <a:p>
            <a:endParaRPr lang="en-US" dirty="0"/>
          </a:p>
          <a:p>
            <a:r>
              <a:rPr lang="en-US" dirty="0"/>
              <a:t>Shares address space with other threads in same process</a:t>
            </a:r>
          </a:p>
          <a:p>
            <a:r>
              <a:rPr lang="en-US" dirty="0"/>
              <a:t>Has own context, but…</a:t>
            </a:r>
          </a:p>
          <a:p>
            <a:endParaRPr lang="en-US" dirty="0"/>
          </a:p>
          <a:p>
            <a:r>
              <a:rPr lang="en-US" dirty="0"/>
              <a:t>Thread context is not the same as process context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146173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025C8B-F9DA-D244-91F4-FA7B8C9E8430}"/>
              </a:ext>
            </a:extLst>
          </p:cNvPr>
          <p:cNvSpPr>
            <a:spLocks noGrp="1"/>
          </p:cNvSpPr>
          <p:nvPr>
            <p:ph type="title"/>
          </p:nvPr>
        </p:nvSpPr>
        <p:spPr/>
        <p:txBody>
          <a:bodyPr/>
          <a:lstStyle/>
          <a:p>
            <a:r>
              <a:rPr lang="en-US" dirty="0"/>
              <a:t>Process Context vs Thread Context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17" name="Group 116">
            <a:extLst>
              <a:ext uri="{FF2B5EF4-FFF2-40B4-BE49-F238E27FC236}">
                <a16:creationId xmlns:a16="http://schemas.microsoft.com/office/drawing/2014/main" id="{114A8ECB-9D3F-6441-873C-248BEBDCAF12}"/>
              </a:ext>
            </a:extLst>
          </p:cNvPr>
          <p:cNvGrpSpPr/>
          <p:nvPr/>
        </p:nvGrpSpPr>
        <p:grpSpPr>
          <a:xfrm>
            <a:off x="844789" y="1454368"/>
            <a:ext cx="4495027" cy="3330897"/>
            <a:chOff x="217770" y="2175645"/>
            <a:chExt cx="4495027" cy="3330897"/>
          </a:xfrm>
        </p:grpSpPr>
        <p:grpSp>
          <p:nvGrpSpPr>
            <p:cNvPr id="118" name="Group 117">
              <a:extLst>
                <a:ext uri="{FF2B5EF4-FFF2-40B4-BE49-F238E27FC236}">
                  <a16:creationId xmlns:a16="http://schemas.microsoft.com/office/drawing/2014/main" id="{7A35392C-A89D-6542-82C3-433A6DE5D364}"/>
                </a:ext>
              </a:extLst>
            </p:cNvPr>
            <p:cNvGrpSpPr/>
            <p:nvPr/>
          </p:nvGrpSpPr>
          <p:grpSpPr>
            <a:xfrm>
              <a:off x="2840548" y="2501071"/>
              <a:ext cx="1872249" cy="3005471"/>
              <a:chOff x="2840548" y="1393427"/>
              <a:chExt cx="3386669" cy="5436528"/>
            </a:xfrm>
          </p:grpSpPr>
          <p:sp>
            <p:nvSpPr>
              <p:cNvPr id="168" name="Rectangle 167">
                <a:extLst>
                  <a:ext uri="{FF2B5EF4-FFF2-40B4-BE49-F238E27FC236}">
                    <a16:creationId xmlns:a16="http://schemas.microsoft.com/office/drawing/2014/main" id="{24FD59A8-51DC-4C40-A6BA-7185CF0B2231}"/>
                  </a:ext>
                </a:extLst>
              </p:cNvPr>
              <p:cNvSpPr/>
              <p:nvPr/>
            </p:nvSpPr>
            <p:spPr>
              <a:xfrm>
                <a:off x="2840548" y="1393427"/>
                <a:ext cx="3386667" cy="1118527"/>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Stack</a:t>
                </a:r>
              </a:p>
            </p:txBody>
          </p:sp>
          <p:sp>
            <p:nvSpPr>
              <p:cNvPr id="169" name="Rectangle 168">
                <a:extLst>
                  <a:ext uri="{FF2B5EF4-FFF2-40B4-BE49-F238E27FC236}">
                    <a16:creationId xmlns:a16="http://schemas.microsoft.com/office/drawing/2014/main" id="{D9E1F563-357D-5F48-8E6C-4681A1A31288}"/>
                  </a:ext>
                </a:extLst>
              </p:cNvPr>
              <p:cNvSpPr/>
              <p:nvPr/>
            </p:nvSpPr>
            <p:spPr>
              <a:xfrm>
                <a:off x="2840550" y="2511954"/>
                <a:ext cx="3386667" cy="3166533"/>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Heap</a:t>
                </a:r>
              </a:p>
            </p:txBody>
          </p:sp>
          <p:sp>
            <p:nvSpPr>
              <p:cNvPr id="170" name="Rectangle 169">
                <a:extLst>
                  <a:ext uri="{FF2B5EF4-FFF2-40B4-BE49-F238E27FC236}">
                    <a16:creationId xmlns:a16="http://schemas.microsoft.com/office/drawing/2014/main" id="{1AE0F289-F0F4-EC47-B1CF-01CF90B840BA}"/>
                  </a:ext>
                </a:extLst>
              </p:cNvPr>
              <p:cNvSpPr/>
              <p:nvPr/>
            </p:nvSpPr>
            <p:spPr>
              <a:xfrm>
                <a:off x="2840550" y="5687746"/>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Executable code</a:t>
                </a:r>
              </a:p>
            </p:txBody>
          </p:sp>
          <p:sp>
            <p:nvSpPr>
              <p:cNvPr id="171" name="Rectangle 170">
                <a:extLst>
                  <a:ext uri="{FF2B5EF4-FFF2-40B4-BE49-F238E27FC236}">
                    <a16:creationId xmlns:a16="http://schemas.microsoft.com/office/drawing/2014/main" id="{7B125DAE-52A9-B541-9065-4B47E100B6C6}"/>
                  </a:ext>
                </a:extLst>
              </p:cNvPr>
              <p:cNvSpPr/>
              <p:nvPr/>
            </p:nvSpPr>
            <p:spPr>
              <a:xfrm>
                <a:off x="2840549" y="6263480"/>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Header information</a:t>
                </a:r>
                <a:br>
                  <a:rPr lang="en-US" sz="1200" dirty="0">
                    <a:solidFill>
                      <a:srgbClr val="FFFF00"/>
                    </a:solidFill>
                  </a:rPr>
                </a:br>
                <a:r>
                  <a:rPr lang="en-US" sz="1200" dirty="0">
                    <a:solidFill>
                      <a:srgbClr val="FFFF00"/>
                    </a:solidFill>
                  </a:rPr>
                  <a:t>and constants</a:t>
                </a:r>
              </a:p>
            </p:txBody>
          </p:sp>
        </p:grpSp>
        <p:grpSp>
          <p:nvGrpSpPr>
            <p:cNvPr id="119" name="Group 118">
              <a:extLst>
                <a:ext uri="{FF2B5EF4-FFF2-40B4-BE49-F238E27FC236}">
                  <a16:creationId xmlns:a16="http://schemas.microsoft.com/office/drawing/2014/main" id="{6A75265D-1C91-964F-BA6C-C23E1B2C9EAA}"/>
                </a:ext>
              </a:extLst>
            </p:cNvPr>
            <p:cNvGrpSpPr/>
            <p:nvPr/>
          </p:nvGrpSpPr>
          <p:grpSpPr>
            <a:xfrm>
              <a:off x="217770" y="2501072"/>
              <a:ext cx="2442996" cy="3005470"/>
              <a:chOff x="2842437" y="2176130"/>
              <a:chExt cx="2442996" cy="3005470"/>
            </a:xfrm>
          </p:grpSpPr>
          <p:sp>
            <p:nvSpPr>
              <p:cNvPr id="122" name="Rounded Rectangle 121">
                <a:extLst>
                  <a:ext uri="{FF2B5EF4-FFF2-40B4-BE49-F238E27FC236}">
                    <a16:creationId xmlns:a16="http://schemas.microsoft.com/office/drawing/2014/main" id="{5D54F35D-EDFB-B644-9E9A-4C78E77ECDB2}"/>
                  </a:ext>
                </a:extLst>
              </p:cNvPr>
              <p:cNvSpPr/>
              <p:nvPr/>
            </p:nvSpPr>
            <p:spPr>
              <a:xfrm>
                <a:off x="2842437" y="2176130"/>
                <a:ext cx="2442996" cy="3005470"/>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3" name="Group 122">
                <a:extLst>
                  <a:ext uri="{FF2B5EF4-FFF2-40B4-BE49-F238E27FC236}">
                    <a16:creationId xmlns:a16="http://schemas.microsoft.com/office/drawing/2014/main" id="{EC66C6C1-5F89-6D42-A103-0B570654C639}"/>
                  </a:ext>
                </a:extLst>
              </p:cNvPr>
              <p:cNvGrpSpPr/>
              <p:nvPr/>
            </p:nvGrpSpPr>
            <p:grpSpPr>
              <a:xfrm>
                <a:off x="3054368" y="2350008"/>
                <a:ext cx="1623958" cy="369332"/>
                <a:chOff x="3054368" y="2350008"/>
                <a:chExt cx="1623958" cy="369332"/>
              </a:xfrm>
            </p:grpSpPr>
            <p:grpSp>
              <p:nvGrpSpPr>
                <p:cNvPr id="134" name="Group 133">
                  <a:extLst>
                    <a:ext uri="{FF2B5EF4-FFF2-40B4-BE49-F238E27FC236}">
                      <a16:creationId xmlns:a16="http://schemas.microsoft.com/office/drawing/2014/main" id="{F3494ADC-15A3-9C47-8EA7-02C74AE9C7D2}"/>
                    </a:ext>
                  </a:extLst>
                </p:cNvPr>
                <p:cNvGrpSpPr/>
                <p:nvPr/>
              </p:nvGrpSpPr>
              <p:grpSpPr>
                <a:xfrm>
                  <a:off x="3054368" y="2359360"/>
                  <a:ext cx="1623958" cy="350628"/>
                  <a:chOff x="6492240" y="2054352"/>
                  <a:chExt cx="2414016" cy="521208"/>
                </a:xfrm>
              </p:grpSpPr>
              <p:sp>
                <p:nvSpPr>
                  <p:cNvPr id="136" name="Rectangle 135">
                    <a:extLst>
                      <a:ext uri="{FF2B5EF4-FFF2-40B4-BE49-F238E27FC236}">
                        <a16:creationId xmlns:a16="http://schemas.microsoft.com/office/drawing/2014/main" id="{9C6C7456-0FF4-404D-A0D4-389305C21679}"/>
                      </a:ext>
                    </a:extLst>
                  </p:cNvPr>
                  <p:cNvSpPr/>
                  <p:nvPr/>
                </p:nvSpPr>
                <p:spPr>
                  <a:xfrm>
                    <a:off x="6492240"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CC2D763E-F00C-5540-8F2F-F1389890FBD6}"/>
                      </a:ext>
                    </a:extLst>
                  </p:cNvPr>
                  <p:cNvSpPr/>
                  <p:nvPr/>
                </p:nvSpPr>
                <p:spPr>
                  <a:xfrm>
                    <a:off x="679399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41AB4E40-E240-CA42-B307-176B2E30A2D8}"/>
                      </a:ext>
                    </a:extLst>
                  </p:cNvPr>
                  <p:cNvSpPr/>
                  <p:nvPr/>
                </p:nvSpPr>
                <p:spPr>
                  <a:xfrm>
                    <a:off x="709574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75766315-F767-3640-BB27-40DA31C2C78E}"/>
                      </a:ext>
                    </a:extLst>
                  </p:cNvPr>
                  <p:cNvSpPr/>
                  <p:nvPr/>
                </p:nvSpPr>
                <p:spPr>
                  <a:xfrm>
                    <a:off x="7397496"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2D1293E2-3602-F94A-A922-436633701E0F}"/>
                      </a:ext>
                    </a:extLst>
                  </p:cNvPr>
                  <p:cNvSpPr/>
                  <p:nvPr/>
                </p:nvSpPr>
                <p:spPr>
                  <a:xfrm>
                    <a:off x="7699248"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E88B6F37-AC8D-9C40-A21F-41FEC506973B}"/>
                      </a:ext>
                    </a:extLst>
                  </p:cNvPr>
                  <p:cNvSpPr/>
                  <p:nvPr/>
                </p:nvSpPr>
                <p:spPr>
                  <a:xfrm>
                    <a:off x="8001000"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0F28D399-E2D9-3343-9D27-02200A8CED9F}"/>
                      </a:ext>
                    </a:extLst>
                  </p:cNvPr>
                  <p:cNvSpPr/>
                  <p:nvPr/>
                </p:nvSpPr>
                <p:spPr>
                  <a:xfrm>
                    <a:off x="830275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264B6EF0-F05D-E94F-B77F-E033607ABDAE}"/>
                      </a:ext>
                    </a:extLst>
                  </p:cNvPr>
                  <p:cNvSpPr/>
                  <p:nvPr/>
                </p:nvSpPr>
                <p:spPr>
                  <a:xfrm>
                    <a:off x="860450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a:extLst>
                      <a:ext uri="{FF2B5EF4-FFF2-40B4-BE49-F238E27FC236}">
                        <a16:creationId xmlns:a16="http://schemas.microsoft.com/office/drawing/2014/main" id="{809E554C-839E-3D4E-8A87-CC4924604DEF}"/>
                      </a:ext>
                    </a:extLst>
                  </p:cNvPr>
                  <p:cNvSpPr/>
                  <p:nvPr/>
                </p:nvSpPr>
                <p:spPr>
                  <a:xfrm>
                    <a:off x="6492240"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251AC6E6-7989-7C4B-B4C4-1844379390ED}"/>
                      </a:ext>
                    </a:extLst>
                  </p:cNvPr>
                  <p:cNvSpPr/>
                  <p:nvPr/>
                </p:nvSpPr>
                <p:spPr>
                  <a:xfrm>
                    <a:off x="679399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7BB8F624-022F-6441-8E88-6CC00F325F9D}"/>
                      </a:ext>
                    </a:extLst>
                  </p:cNvPr>
                  <p:cNvSpPr/>
                  <p:nvPr/>
                </p:nvSpPr>
                <p:spPr>
                  <a:xfrm>
                    <a:off x="709574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DB696D4A-8E1C-9142-B299-397A38BC200B}"/>
                      </a:ext>
                    </a:extLst>
                  </p:cNvPr>
                  <p:cNvSpPr/>
                  <p:nvPr/>
                </p:nvSpPr>
                <p:spPr>
                  <a:xfrm>
                    <a:off x="7397496"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516FFD84-26F4-8844-9726-A5F99F2C62AA}"/>
                      </a:ext>
                    </a:extLst>
                  </p:cNvPr>
                  <p:cNvSpPr/>
                  <p:nvPr/>
                </p:nvSpPr>
                <p:spPr>
                  <a:xfrm>
                    <a:off x="7699248"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84F63B9A-932A-D343-9FA6-C744D904111A}"/>
                      </a:ext>
                    </a:extLst>
                  </p:cNvPr>
                  <p:cNvSpPr/>
                  <p:nvPr/>
                </p:nvSpPr>
                <p:spPr>
                  <a:xfrm>
                    <a:off x="8001000"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02FFEE9F-162E-204E-8B57-743E84B47BFB}"/>
                      </a:ext>
                    </a:extLst>
                  </p:cNvPr>
                  <p:cNvSpPr/>
                  <p:nvPr/>
                </p:nvSpPr>
                <p:spPr>
                  <a:xfrm>
                    <a:off x="830275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E25B9C16-EF03-C64A-8C18-7D12AB87F643}"/>
                      </a:ext>
                    </a:extLst>
                  </p:cNvPr>
                  <p:cNvSpPr/>
                  <p:nvPr/>
                </p:nvSpPr>
                <p:spPr>
                  <a:xfrm>
                    <a:off x="860450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a:extLst>
                      <a:ext uri="{FF2B5EF4-FFF2-40B4-BE49-F238E27FC236}">
                        <a16:creationId xmlns:a16="http://schemas.microsoft.com/office/drawing/2014/main" id="{90D1515B-6C6F-934A-BB24-DDAEA34842D1}"/>
                      </a:ext>
                    </a:extLst>
                  </p:cNvPr>
                  <p:cNvSpPr/>
                  <p:nvPr/>
                </p:nvSpPr>
                <p:spPr>
                  <a:xfrm>
                    <a:off x="6492240"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203D6F30-D305-4C45-A3CA-740663111506}"/>
                      </a:ext>
                    </a:extLst>
                  </p:cNvPr>
                  <p:cNvSpPr/>
                  <p:nvPr/>
                </p:nvSpPr>
                <p:spPr>
                  <a:xfrm>
                    <a:off x="679399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17529F0B-9813-5C42-AD16-304CA40FF963}"/>
                      </a:ext>
                    </a:extLst>
                  </p:cNvPr>
                  <p:cNvSpPr/>
                  <p:nvPr/>
                </p:nvSpPr>
                <p:spPr>
                  <a:xfrm>
                    <a:off x="709574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a:extLst>
                      <a:ext uri="{FF2B5EF4-FFF2-40B4-BE49-F238E27FC236}">
                        <a16:creationId xmlns:a16="http://schemas.microsoft.com/office/drawing/2014/main" id="{1AC1563A-A037-3541-8D0D-4C54E9272227}"/>
                      </a:ext>
                    </a:extLst>
                  </p:cNvPr>
                  <p:cNvSpPr/>
                  <p:nvPr/>
                </p:nvSpPr>
                <p:spPr>
                  <a:xfrm>
                    <a:off x="7397496"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a:extLst>
                      <a:ext uri="{FF2B5EF4-FFF2-40B4-BE49-F238E27FC236}">
                        <a16:creationId xmlns:a16="http://schemas.microsoft.com/office/drawing/2014/main" id="{CEFDA895-2B04-F54D-8678-7327A943824F}"/>
                      </a:ext>
                    </a:extLst>
                  </p:cNvPr>
                  <p:cNvSpPr/>
                  <p:nvPr/>
                </p:nvSpPr>
                <p:spPr>
                  <a:xfrm>
                    <a:off x="7699248"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a:extLst>
                      <a:ext uri="{FF2B5EF4-FFF2-40B4-BE49-F238E27FC236}">
                        <a16:creationId xmlns:a16="http://schemas.microsoft.com/office/drawing/2014/main" id="{29CC656C-5586-494F-B52B-1022AF8AAF4A}"/>
                      </a:ext>
                    </a:extLst>
                  </p:cNvPr>
                  <p:cNvSpPr/>
                  <p:nvPr/>
                </p:nvSpPr>
                <p:spPr>
                  <a:xfrm>
                    <a:off x="8001000"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a:extLst>
                      <a:ext uri="{FF2B5EF4-FFF2-40B4-BE49-F238E27FC236}">
                        <a16:creationId xmlns:a16="http://schemas.microsoft.com/office/drawing/2014/main" id="{9DA30DFD-53CB-004E-97BD-D9264FAA8518}"/>
                      </a:ext>
                    </a:extLst>
                  </p:cNvPr>
                  <p:cNvSpPr/>
                  <p:nvPr/>
                </p:nvSpPr>
                <p:spPr>
                  <a:xfrm>
                    <a:off x="830275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a:extLst>
                      <a:ext uri="{FF2B5EF4-FFF2-40B4-BE49-F238E27FC236}">
                        <a16:creationId xmlns:a16="http://schemas.microsoft.com/office/drawing/2014/main" id="{4798477D-77E9-F345-A229-711BD98B6A16}"/>
                      </a:ext>
                    </a:extLst>
                  </p:cNvPr>
                  <p:cNvSpPr/>
                  <p:nvPr/>
                </p:nvSpPr>
                <p:spPr>
                  <a:xfrm>
                    <a:off x="860450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8FE7E7EA-F91B-FB4F-9E25-3452E34B21CC}"/>
                      </a:ext>
                    </a:extLst>
                  </p:cNvPr>
                  <p:cNvSpPr/>
                  <p:nvPr/>
                </p:nvSpPr>
                <p:spPr>
                  <a:xfrm>
                    <a:off x="6492240"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a:extLst>
                      <a:ext uri="{FF2B5EF4-FFF2-40B4-BE49-F238E27FC236}">
                        <a16:creationId xmlns:a16="http://schemas.microsoft.com/office/drawing/2014/main" id="{881234CA-015B-FD40-8A59-8BC23A2987F2}"/>
                      </a:ext>
                    </a:extLst>
                  </p:cNvPr>
                  <p:cNvSpPr/>
                  <p:nvPr/>
                </p:nvSpPr>
                <p:spPr>
                  <a:xfrm>
                    <a:off x="679399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9773CA37-0A5C-344B-AD34-19BDE438A576}"/>
                      </a:ext>
                    </a:extLst>
                  </p:cNvPr>
                  <p:cNvSpPr/>
                  <p:nvPr/>
                </p:nvSpPr>
                <p:spPr>
                  <a:xfrm>
                    <a:off x="709574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a:extLst>
                      <a:ext uri="{FF2B5EF4-FFF2-40B4-BE49-F238E27FC236}">
                        <a16:creationId xmlns:a16="http://schemas.microsoft.com/office/drawing/2014/main" id="{F64B4E7F-D704-F945-A7FA-A3C98014A761}"/>
                      </a:ext>
                    </a:extLst>
                  </p:cNvPr>
                  <p:cNvSpPr/>
                  <p:nvPr/>
                </p:nvSpPr>
                <p:spPr>
                  <a:xfrm>
                    <a:off x="7397496"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Rectangle 163">
                    <a:extLst>
                      <a:ext uri="{FF2B5EF4-FFF2-40B4-BE49-F238E27FC236}">
                        <a16:creationId xmlns:a16="http://schemas.microsoft.com/office/drawing/2014/main" id="{D603E560-82FF-7F4D-A0D7-E22E8EEE9D02}"/>
                      </a:ext>
                    </a:extLst>
                  </p:cNvPr>
                  <p:cNvSpPr/>
                  <p:nvPr/>
                </p:nvSpPr>
                <p:spPr>
                  <a:xfrm>
                    <a:off x="7699248"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ectangle 164">
                    <a:extLst>
                      <a:ext uri="{FF2B5EF4-FFF2-40B4-BE49-F238E27FC236}">
                        <a16:creationId xmlns:a16="http://schemas.microsoft.com/office/drawing/2014/main" id="{F0382653-12DA-9C4C-9705-8A8F2BFF31C6}"/>
                      </a:ext>
                    </a:extLst>
                  </p:cNvPr>
                  <p:cNvSpPr/>
                  <p:nvPr/>
                </p:nvSpPr>
                <p:spPr>
                  <a:xfrm>
                    <a:off x="8001000"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ectangle 165">
                    <a:extLst>
                      <a:ext uri="{FF2B5EF4-FFF2-40B4-BE49-F238E27FC236}">
                        <a16:creationId xmlns:a16="http://schemas.microsoft.com/office/drawing/2014/main" id="{C41B4CDA-9B0D-354D-9350-43A980E52003}"/>
                      </a:ext>
                    </a:extLst>
                  </p:cNvPr>
                  <p:cNvSpPr/>
                  <p:nvPr/>
                </p:nvSpPr>
                <p:spPr>
                  <a:xfrm>
                    <a:off x="830275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ectangle 166">
                    <a:extLst>
                      <a:ext uri="{FF2B5EF4-FFF2-40B4-BE49-F238E27FC236}">
                        <a16:creationId xmlns:a16="http://schemas.microsoft.com/office/drawing/2014/main" id="{7AC8CFC0-2E53-844B-A7CD-425DC31F3C51}"/>
                      </a:ext>
                    </a:extLst>
                  </p:cNvPr>
                  <p:cNvSpPr/>
                  <p:nvPr/>
                </p:nvSpPr>
                <p:spPr>
                  <a:xfrm>
                    <a:off x="860450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5" name="TextBox 134">
                  <a:extLst>
                    <a:ext uri="{FF2B5EF4-FFF2-40B4-BE49-F238E27FC236}">
                      <a16:creationId xmlns:a16="http://schemas.microsoft.com/office/drawing/2014/main" id="{77FBD81A-59B4-6640-A0EB-A65F3FD785B2}"/>
                    </a:ext>
                  </a:extLst>
                </p:cNvPr>
                <p:cNvSpPr txBox="1"/>
                <p:nvPr/>
              </p:nvSpPr>
              <p:spPr>
                <a:xfrm>
                  <a:off x="3108960" y="2350008"/>
                  <a:ext cx="1514774" cy="369332"/>
                </a:xfrm>
                <a:prstGeom prst="rect">
                  <a:avLst/>
                </a:prstGeom>
                <a:noFill/>
              </p:spPr>
              <p:txBody>
                <a:bodyPr wrap="none" rtlCol="0">
                  <a:spAutoFit/>
                </a:bodyPr>
                <a:lstStyle/>
                <a:p>
                  <a:r>
                    <a:rPr lang="en-US" dirty="0"/>
                    <a:t>Data Registers</a:t>
                  </a:r>
                </a:p>
              </p:txBody>
            </p:sp>
          </p:grpSp>
          <p:grpSp>
            <p:nvGrpSpPr>
              <p:cNvPr id="124" name="Group 123">
                <a:extLst>
                  <a:ext uri="{FF2B5EF4-FFF2-40B4-BE49-F238E27FC236}">
                    <a16:creationId xmlns:a16="http://schemas.microsoft.com/office/drawing/2014/main" id="{BD0F7485-0296-D446-B7FB-8AD333003742}"/>
                  </a:ext>
                </a:extLst>
              </p:cNvPr>
              <p:cNvGrpSpPr/>
              <p:nvPr/>
            </p:nvGrpSpPr>
            <p:grpSpPr>
              <a:xfrm>
                <a:off x="3358860" y="2803408"/>
                <a:ext cx="1725152" cy="369332"/>
                <a:chOff x="3308263" y="2929485"/>
                <a:chExt cx="1725152" cy="369332"/>
              </a:xfrm>
            </p:grpSpPr>
            <p:grpSp>
              <p:nvGrpSpPr>
                <p:cNvPr id="128" name="Group 127">
                  <a:extLst>
                    <a:ext uri="{FF2B5EF4-FFF2-40B4-BE49-F238E27FC236}">
                      <a16:creationId xmlns:a16="http://schemas.microsoft.com/office/drawing/2014/main" id="{38E1B515-5A84-814F-A2B0-E45836DB6ED4}"/>
                    </a:ext>
                  </a:extLst>
                </p:cNvPr>
                <p:cNvGrpSpPr/>
                <p:nvPr/>
              </p:nvGrpSpPr>
              <p:grpSpPr>
                <a:xfrm>
                  <a:off x="3386906" y="2956972"/>
                  <a:ext cx="1567866" cy="289502"/>
                  <a:chOff x="6367600" y="2593778"/>
                  <a:chExt cx="721760" cy="180440"/>
                </a:xfrm>
              </p:grpSpPr>
              <p:sp>
                <p:nvSpPr>
                  <p:cNvPr id="130" name="Rounded Rectangle 129">
                    <a:extLst>
                      <a:ext uri="{FF2B5EF4-FFF2-40B4-BE49-F238E27FC236}">
                        <a16:creationId xmlns:a16="http://schemas.microsoft.com/office/drawing/2014/main" id="{618AE3A0-D6C9-2544-9293-E14B889FB931}"/>
                      </a:ext>
                    </a:extLst>
                  </p:cNvPr>
                  <p:cNvSpPr/>
                  <p:nvPr/>
                </p:nvSpPr>
                <p:spPr>
                  <a:xfrm>
                    <a:off x="636760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ounded Rectangle 130">
                    <a:extLst>
                      <a:ext uri="{FF2B5EF4-FFF2-40B4-BE49-F238E27FC236}">
                        <a16:creationId xmlns:a16="http://schemas.microsoft.com/office/drawing/2014/main" id="{E0A29B45-84F6-5543-B74E-997704AB9935}"/>
                      </a:ext>
                    </a:extLst>
                  </p:cNvPr>
                  <p:cNvSpPr/>
                  <p:nvPr/>
                </p:nvSpPr>
                <p:spPr>
                  <a:xfrm>
                    <a:off x="654804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ounded Rectangle 131">
                    <a:extLst>
                      <a:ext uri="{FF2B5EF4-FFF2-40B4-BE49-F238E27FC236}">
                        <a16:creationId xmlns:a16="http://schemas.microsoft.com/office/drawing/2014/main" id="{6DAF0F29-F8AE-6E4C-8152-6954EE068189}"/>
                      </a:ext>
                    </a:extLst>
                  </p:cNvPr>
                  <p:cNvSpPr/>
                  <p:nvPr/>
                </p:nvSpPr>
                <p:spPr>
                  <a:xfrm>
                    <a:off x="672848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ounded Rectangle 132">
                    <a:extLst>
                      <a:ext uri="{FF2B5EF4-FFF2-40B4-BE49-F238E27FC236}">
                        <a16:creationId xmlns:a16="http://schemas.microsoft.com/office/drawing/2014/main" id="{F9D11761-F742-6F4E-BE10-3C95ED9F514C}"/>
                      </a:ext>
                    </a:extLst>
                  </p:cNvPr>
                  <p:cNvSpPr/>
                  <p:nvPr/>
                </p:nvSpPr>
                <p:spPr>
                  <a:xfrm>
                    <a:off x="690892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9" name="TextBox 128">
                  <a:extLst>
                    <a:ext uri="{FF2B5EF4-FFF2-40B4-BE49-F238E27FC236}">
                      <a16:creationId xmlns:a16="http://schemas.microsoft.com/office/drawing/2014/main" id="{03240E8D-E5D8-E348-814C-63A69A20B3A7}"/>
                    </a:ext>
                  </a:extLst>
                </p:cNvPr>
                <p:cNvSpPr txBox="1"/>
                <p:nvPr/>
              </p:nvSpPr>
              <p:spPr>
                <a:xfrm>
                  <a:off x="3308263" y="2929485"/>
                  <a:ext cx="1725152" cy="369332"/>
                </a:xfrm>
                <a:prstGeom prst="rect">
                  <a:avLst/>
                </a:prstGeom>
                <a:noFill/>
              </p:spPr>
              <p:txBody>
                <a:bodyPr wrap="none" rtlCol="0">
                  <a:spAutoFit/>
                </a:bodyPr>
                <a:lstStyle/>
                <a:p>
                  <a:r>
                    <a:rPr lang="en-US" dirty="0"/>
                    <a:t>Condition Codes</a:t>
                  </a:r>
                </a:p>
              </p:txBody>
            </p:sp>
          </p:grpSp>
          <p:sp>
            <p:nvSpPr>
              <p:cNvPr id="125" name="Right Arrow 124">
                <a:extLst>
                  <a:ext uri="{FF2B5EF4-FFF2-40B4-BE49-F238E27FC236}">
                    <a16:creationId xmlns:a16="http://schemas.microsoft.com/office/drawing/2014/main" id="{8A639759-56F4-E044-A458-46280A4C0225}"/>
                  </a:ext>
                </a:extLst>
              </p:cNvPr>
              <p:cNvSpPr/>
              <p:nvPr/>
            </p:nvSpPr>
            <p:spPr>
              <a:xfrm>
                <a:off x="3358860" y="3678024"/>
                <a:ext cx="1694122" cy="530236"/>
              </a:xfrm>
              <a:prstGeom prst="rightArrow">
                <a:avLst>
                  <a:gd name="adj1" fmla="val 50000"/>
                  <a:gd name="adj2" fmla="val 7540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Stack Pointer</a:t>
                </a:r>
              </a:p>
            </p:txBody>
          </p:sp>
          <p:sp>
            <p:nvSpPr>
              <p:cNvPr id="126" name="Right Arrow 125">
                <a:extLst>
                  <a:ext uri="{FF2B5EF4-FFF2-40B4-BE49-F238E27FC236}">
                    <a16:creationId xmlns:a16="http://schemas.microsoft.com/office/drawing/2014/main" id="{D2B0B8F8-78A3-7A43-84D8-8903DA052D7B}"/>
                  </a:ext>
                </a:extLst>
              </p:cNvPr>
              <p:cNvSpPr/>
              <p:nvPr/>
            </p:nvSpPr>
            <p:spPr>
              <a:xfrm>
                <a:off x="3020778" y="3192899"/>
                <a:ext cx="1694123" cy="530236"/>
              </a:xfrm>
              <a:prstGeom prst="rightArrow">
                <a:avLst>
                  <a:gd name="adj1" fmla="val 50000"/>
                  <a:gd name="adj2" fmla="val 75400"/>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Program Counter</a:t>
                </a:r>
              </a:p>
            </p:txBody>
          </p:sp>
          <p:sp>
            <p:nvSpPr>
              <p:cNvPr id="127" name="Rounded Rectangle 126">
                <a:extLst>
                  <a:ext uri="{FF2B5EF4-FFF2-40B4-BE49-F238E27FC236}">
                    <a16:creationId xmlns:a16="http://schemas.microsoft.com/office/drawing/2014/main" id="{9C758BC0-3BD7-2841-B686-2378B9ABD06E}"/>
                  </a:ext>
                </a:extLst>
              </p:cNvPr>
              <p:cNvSpPr/>
              <p:nvPr/>
            </p:nvSpPr>
            <p:spPr>
              <a:xfrm>
                <a:off x="3296401" y="4239822"/>
                <a:ext cx="1077433" cy="7601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 Context</a:t>
                </a:r>
              </a:p>
            </p:txBody>
          </p:sp>
        </p:grpSp>
        <p:sp>
          <p:nvSpPr>
            <p:cNvPr id="120" name="TextBox 119">
              <a:extLst>
                <a:ext uri="{FF2B5EF4-FFF2-40B4-BE49-F238E27FC236}">
                  <a16:creationId xmlns:a16="http://schemas.microsoft.com/office/drawing/2014/main" id="{07F464D1-68DC-C94C-99C5-185C582690CA}"/>
                </a:ext>
              </a:extLst>
            </p:cNvPr>
            <p:cNvSpPr txBox="1"/>
            <p:nvPr/>
          </p:nvSpPr>
          <p:spPr>
            <a:xfrm>
              <a:off x="562992" y="2175645"/>
              <a:ext cx="1675587" cy="369332"/>
            </a:xfrm>
            <a:prstGeom prst="rect">
              <a:avLst/>
            </a:prstGeom>
            <a:noFill/>
          </p:spPr>
          <p:txBody>
            <a:bodyPr wrap="none" rtlCol="0">
              <a:spAutoFit/>
            </a:bodyPr>
            <a:lstStyle/>
            <a:p>
              <a:pPr algn="ctr"/>
              <a:r>
                <a:rPr lang="en-US" dirty="0"/>
                <a:t>Process Context</a:t>
              </a:r>
            </a:p>
          </p:txBody>
        </p:sp>
        <p:sp>
          <p:nvSpPr>
            <p:cNvPr id="121" name="TextBox 120">
              <a:extLst>
                <a:ext uri="{FF2B5EF4-FFF2-40B4-BE49-F238E27FC236}">
                  <a16:creationId xmlns:a16="http://schemas.microsoft.com/office/drawing/2014/main" id="{485759ED-5163-7045-A2C2-3BB35F4D7887}"/>
                </a:ext>
              </a:extLst>
            </p:cNvPr>
            <p:cNvSpPr txBox="1"/>
            <p:nvPr/>
          </p:nvSpPr>
          <p:spPr>
            <a:xfrm>
              <a:off x="2980048" y="2190310"/>
              <a:ext cx="1593257" cy="369332"/>
            </a:xfrm>
            <a:prstGeom prst="rect">
              <a:avLst/>
            </a:prstGeom>
            <a:noFill/>
          </p:spPr>
          <p:txBody>
            <a:bodyPr wrap="none" rtlCol="0">
              <a:spAutoFit/>
            </a:bodyPr>
            <a:lstStyle/>
            <a:p>
              <a:pPr algn="ctr"/>
              <a:r>
                <a:rPr lang="en-US" dirty="0"/>
                <a:t>Memory Space</a:t>
              </a:r>
            </a:p>
          </p:txBody>
        </p:sp>
      </p:grpSp>
      <p:grpSp>
        <p:nvGrpSpPr>
          <p:cNvPr id="172" name="Group 171">
            <a:extLst>
              <a:ext uri="{FF2B5EF4-FFF2-40B4-BE49-F238E27FC236}">
                <a16:creationId xmlns:a16="http://schemas.microsoft.com/office/drawing/2014/main" id="{18297D2C-8D56-6B49-A761-FD9F4B10EFA6}"/>
              </a:ext>
            </a:extLst>
          </p:cNvPr>
          <p:cNvGrpSpPr/>
          <p:nvPr/>
        </p:nvGrpSpPr>
        <p:grpSpPr>
          <a:xfrm>
            <a:off x="6642252" y="1453783"/>
            <a:ext cx="4708290" cy="3331482"/>
            <a:chOff x="6440770" y="2174219"/>
            <a:chExt cx="4708290" cy="3331482"/>
          </a:xfrm>
        </p:grpSpPr>
        <p:sp>
          <p:nvSpPr>
            <p:cNvPr id="173" name="Rectangle 172">
              <a:extLst>
                <a:ext uri="{FF2B5EF4-FFF2-40B4-BE49-F238E27FC236}">
                  <a16:creationId xmlns:a16="http://schemas.microsoft.com/office/drawing/2014/main" id="{42DB2721-CD28-BD43-9830-9001B2BD96AA}"/>
                </a:ext>
              </a:extLst>
            </p:cNvPr>
            <p:cNvSpPr/>
            <p:nvPr/>
          </p:nvSpPr>
          <p:spPr>
            <a:xfrm>
              <a:off x="9063549" y="3118584"/>
              <a:ext cx="1872248" cy="1750552"/>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Heap</a:t>
              </a:r>
            </a:p>
          </p:txBody>
        </p:sp>
        <p:sp>
          <p:nvSpPr>
            <p:cNvPr id="174" name="Rectangle 173">
              <a:extLst>
                <a:ext uri="{FF2B5EF4-FFF2-40B4-BE49-F238E27FC236}">
                  <a16:creationId xmlns:a16="http://schemas.microsoft.com/office/drawing/2014/main" id="{E3BD4461-233A-7C4A-9DF8-101FBB5CC5DC}"/>
                </a:ext>
              </a:extLst>
            </p:cNvPr>
            <p:cNvSpPr/>
            <p:nvPr/>
          </p:nvSpPr>
          <p:spPr>
            <a:xfrm>
              <a:off x="9063549" y="4874255"/>
              <a:ext cx="1872248" cy="313164"/>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Executable code</a:t>
              </a:r>
            </a:p>
          </p:txBody>
        </p:sp>
        <p:sp>
          <p:nvSpPr>
            <p:cNvPr id="175" name="Rectangle 174">
              <a:extLst>
                <a:ext uri="{FF2B5EF4-FFF2-40B4-BE49-F238E27FC236}">
                  <a16:creationId xmlns:a16="http://schemas.microsoft.com/office/drawing/2014/main" id="{16928971-122B-2A44-9BD6-18B5D6245DE2}"/>
                </a:ext>
              </a:extLst>
            </p:cNvPr>
            <p:cNvSpPr/>
            <p:nvPr/>
          </p:nvSpPr>
          <p:spPr>
            <a:xfrm>
              <a:off x="9063549" y="5192537"/>
              <a:ext cx="1872248" cy="313164"/>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Header information</a:t>
              </a:r>
              <a:br>
                <a:rPr lang="en-US" sz="1200" dirty="0">
                  <a:solidFill>
                    <a:srgbClr val="FFFF00"/>
                  </a:solidFill>
                </a:rPr>
              </a:br>
              <a:r>
                <a:rPr lang="en-US" sz="1200" dirty="0">
                  <a:solidFill>
                    <a:srgbClr val="FFFF00"/>
                  </a:solidFill>
                </a:rPr>
                <a:t>and constants</a:t>
              </a:r>
            </a:p>
          </p:txBody>
        </p:sp>
        <p:sp>
          <p:nvSpPr>
            <p:cNvPr id="176" name="Rounded Rectangle 175">
              <a:extLst>
                <a:ext uri="{FF2B5EF4-FFF2-40B4-BE49-F238E27FC236}">
                  <a16:creationId xmlns:a16="http://schemas.microsoft.com/office/drawing/2014/main" id="{C3E87109-B6F2-6A41-B69F-A49F8863E98E}"/>
                </a:ext>
              </a:extLst>
            </p:cNvPr>
            <p:cNvSpPr/>
            <p:nvPr/>
          </p:nvSpPr>
          <p:spPr>
            <a:xfrm>
              <a:off x="6440770" y="2500231"/>
              <a:ext cx="2442996" cy="3005470"/>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7" name="Group 176">
              <a:extLst>
                <a:ext uri="{FF2B5EF4-FFF2-40B4-BE49-F238E27FC236}">
                  <a16:creationId xmlns:a16="http://schemas.microsoft.com/office/drawing/2014/main" id="{A09F0AC1-6C56-4C4E-A3C9-ECE6AB7B73F3}"/>
                </a:ext>
              </a:extLst>
            </p:cNvPr>
            <p:cNvGrpSpPr/>
            <p:nvPr/>
          </p:nvGrpSpPr>
          <p:grpSpPr>
            <a:xfrm>
              <a:off x="6652701" y="2674109"/>
              <a:ext cx="1623958" cy="369332"/>
              <a:chOff x="3054368" y="2350008"/>
              <a:chExt cx="1623958" cy="369332"/>
            </a:xfrm>
          </p:grpSpPr>
          <p:grpSp>
            <p:nvGrpSpPr>
              <p:cNvPr id="191" name="Group 190">
                <a:extLst>
                  <a:ext uri="{FF2B5EF4-FFF2-40B4-BE49-F238E27FC236}">
                    <a16:creationId xmlns:a16="http://schemas.microsoft.com/office/drawing/2014/main" id="{BD831DDE-5E81-8D49-B851-50CC0ED98DC2}"/>
                  </a:ext>
                </a:extLst>
              </p:cNvPr>
              <p:cNvGrpSpPr/>
              <p:nvPr/>
            </p:nvGrpSpPr>
            <p:grpSpPr>
              <a:xfrm>
                <a:off x="3054368" y="2359360"/>
                <a:ext cx="1623958" cy="350628"/>
                <a:chOff x="6492240" y="2054352"/>
                <a:chExt cx="2414016" cy="521208"/>
              </a:xfrm>
            </p:grpSpPr>
            <p:sp>
              <p:nvSpPr>
                <p:cNvPr id="193" name="Rectangle 192">
                  <a:extLst>
                    <a:ext uri="{FF2B5EF4-FFF2-40B4-BE49-F238E27FC236}">
                      <a16:creationId xmlns:a16="http://schemas.microsoft.com/office/drawing/2014/main" id="{81D13D7B-79B6-CE4F-92F6-FA50C7A891B0}"/>
                    </a:ext>
                  </a:extLst>
                </p:cNvPr>
                <p:cNvSpPr/>
                <p:nvPr/>
              </p:nvSpPr>
              <p:spPr>
                <a:xfrm>
                  <a:off x="6492240"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a:extLst>
                    <a:ext uri="{FF2B5EF4-FFF2-40B4-BE49-F238E27FC236}">
                      <a16:creationId xmlns:a16="http://schemas.microsoft.com/office/drawing/2014/main" id="{965EFE86-AC2C-7A4F-B89A-AF86926AFDD2}"/>
                    </a:ext>
                  </a:extLst>
                </p:cNvPr>
                <p:cNvSpPr/>
                <p:nvPr/>
              </p:nvSpPr>
              <p:spPr>
                <a:xfrm>
                  <a:off x="679399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a:extLst>
                    <a:ext uri="{FF2B5EF4-FFF2-40B4-BE49-F238E27FC236}">
                      <a16:creationId xmlns:a16="http://schemas.microsoft.com/office/drawing/2014/main" id="{654D05FB-B59F-8D4F-BA4A-0DF1E39EE26A}"/>
                    </a:ext>
                  </a:extLst>
                </p:cNvPr>
                <p:cNvSpPr/>
                <p:nvPr/>
              </p:nvSpPr>
              <p:spPr>
                <a:xfrm>
                  <a:off x="709574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ectangle 195">
                  <a:extLst>
                    <a:ext uri="{FF2B5EF4-FFF2-40B4-BE49-F238E27FC236}">
                      <a16:creationId xmlns:a16="http://schemas.microsoft.com/office/drawing/2014/main" id="{5CE0B8B3-6257-DB41-BE99-725DBD0FBAA4}"/>
                    </a:ext>
                  </a:extLst>
                </p:cNvPr>
                <p:cNvSpPr/>
                <p:nvPr/>
              </p:nvSpPr>
              <p:spPr>
                <a:xfrm>
                  <a:off x="7397496"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a:extLst>
                    <a:ext uri="{FF2B5EF4-FFF2-40B4-BE49-F238E27FC236}">
                      <a16:creationId xmlns:a16="http://schemas.microsoft.com/office/drawing/2014/main" id="{C3AC145E-B672-4345-8EDF-0671F999EA9F}"/>
                    </a:ext>
                  </a:extLst>
                </p:cNvPr>
                <p:cNvSpPr/>
                <p:nvPr/>
              </p:nvSpPr>
              <p:spPr>
                <a:xfrm>
                  <a:off x="7699248"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Rectangle 197">
                  <a:extLst>
                    <a:ext uri="{FF2B5EF4-FFF2-40B4-BE49-F238E27FC236}">
                      <a16:creationId xmlns:a16="http://schemas.microsoft.com/office/drawing/2014/main" id="{B8C5FFA9-A6DF-624F-B4B2-44FD8C68AB9C}"/>
                    </a:ext>
                  </a:extLst>
                </p:cNvPr>
                <p:cNvSpPr/>
                <p:nvPr/>
              </p:nvSpPr>
              <p:spPr>
                <a:xfrm>
                  <a:off x="8001000"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Rectangle 198">
                  <a:extLst>
                    <a:ext uri="{FF2B5EF4-FFF2-40B4-BE49-F238E27FC236}">
                      <a16:creationId xmlns:a16="http://schemas.microsoft.com/office/drawing/2014/main" id="{EAC64177-1BC0-4B4A-8C24-6440D2971855}"/>
                    </a:ext>
                  </a:extLst>
                </p:cNvPr>
                <p:cNvSpPr/>
                <p:nvPr/>
              </p:nvSpPr>
              <p:spPr>
                <a:xfrm>
                  <a:off x="830275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a:extLst>
                    <a:ext uri="{FF2B5EF4-FFF2-40B4-BE49-F238E27FC236}">
                      <a16:creationId xmlns:a16="http://schemas.microsoft.com/office/drawing/2014/main" id="{B5DB0687-A28C-2541-880C-5172425E9E54}"/>
                    </a:ext>
                  </a:extLst>
                </p:cNvPr>
                <p:cNvSpPr/>
                <p:nvPr/>
              </p:nvSpPr>
              <p:spPr>
                <a:xfrm>
                  <a:off x="860450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a:extLst>
                    <a:ext uri="{FF2B5EF4-FFF2-40B4-BE49-F238E27FC236}">
                      <a16:creationId xmlns:a16="http://schemas.microsoft.com/office/drawing/2014/main" id="{F91E284D-2B4A-B14A-A0DB-6EE5219E5C01}"/>
                    </a:ext>
                  </a:extLst>
                </p:cNvPr>
                <p:cNvSpPr/>
                <p:nvPr/>
              </p:nvSpPr>
              <p:spPr>
                <a:xfrm>
                  <a:off x="6492240"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a:extLst>
                    <a:ext uri="{FF2B5EF4-FFF2-40B4-BE49-F238E27FC236}">
                      <a16:creationId xmlns:a16="http://schemas.microsoft.com/office/drawing/2014/main" id="{D6350436-F008-F540-A750-C0C11F447644}"/>
                    </a:ext>
                  </a:extLst>
                </p:cNvPr>
                <p:cNvSpPr/>
                <p:nvPr/>
              </p:nvSpPr>
              <p:spPr>
                <a:xfrm>
                  <a:off x="679399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Rectangle 202">
                  <a:extLst>
                    <a:ext uri="{FF2B5EF4-FFF2-40B4-BE49-F238E27FC236}">
                      <a16:creationId xmlns:a16="http://schemas.microsoft.com/office/drawing/2014/main" id="{0EA55790-67C0-F844-B345-A7A361A13030}"/>
                    </a:ext>
                  </a:extLst>
                </p:cNvPr>
                <p:cNvSpPr/>
                <p:nvPr/>
              </p:nvSpPr>
              <p:spPr>
                <a:xfrm>
                  <a:off x="709574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07CBE30F-3970-8D4C-A34C-BC9C6647D3C3}"/>
                    </a:ext>
                  </a:extLst>
                </p:cNvPr>
                <p:cNvSpPr/>
                <p:nvPr/>
              </p:nvSpPr>
              <p:spPr>
                <a:xfrm>
                  <a:off x="7397496"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Rectangle 204">
                  <a:extLst>
                    <a:ext uri="{FF2B5EF4-FFF2-40B4-BE49-F238E27FC236}">
                      <a16:creationId xmlns:a16="http://schemas.microsoft.com/office/drawing/2014/main" id="{9FF038D7-BAD5-7544-9ABC-FB932CD508FC}"/>
                    </a:ext>
                  </a:extLst>
                </p:cNvPr>
                <p:cNvSpPr/>
                <p:nvPr/>
              </p:nvSpPr>
              <p:spPr>
                <a:xfrm>
                  <a:off x="7699248"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Rectangle 205">
                  <a:extLst>
                    <a:ext uri="{FF2B5EF4-FFF2-40B4-BE49-F238E27FC236}">
                      <a16:creationId xmlns:a16="http://schemas.microsoft.com/office/drawing/2014/main" id="{A2F0B50A-365D-CA42-A25E-1E56801B209D}"/>
                    </a:ext>
                  </a:extLst>
                </p:cNvPr>
                <p:cNvSpPr/>
                <p:nvPr/>
              </p:nvSpPr>
              <p:spPr>
                <a:xfrm>
                  <a:off x="8001000"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Rectangle 206">
                  <a:extLst>
                    <a:ext uri="{FF2B5EF4-FFF2-40B4-BE49-F238E27FC236}">
                      <a16:creationId xmlns:a16="http://schemas.microsoft.com/office/drawing/2014/main" id="{572FE774-B3EE-DB48-AEEC-7D075693F6FC}"/>
                    </a:ext>
                  </a:extLst>
                </p:cNvPr>
                <p:cNvSpPr/>
                <p:nvPr/>
              </p:nvSpPr>
              <p:spPr>
                <a:xfrm>
                  <a:off x="830275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a:extLst>
                    <a:ext uri="{FF2B5EF4-FFF2-40B4-BE49-F238E27FC236}">
                      <a16:creationId xmlns:a16="http://schemas.microsoft.com/office/drawing/2014/main" id="{95BB4894-4CD1-DA49-B7E3-947DED81BCCB}"/>
                    </a:ext>
                  </a:extLst>
                </p:cNvPr>
                <p:cNvSpPr/>
                <p:nvPr/>
              </p:nvSpPr>
              <p:spPr>
                <a:xfrm>
                  <a:off x="860450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Rectangle 208">
                  <a:extLst>
                    <a:ext uri="{FF2B5EF4-FFF2-40B4-BE49-F238E27FC236}">
                      <a16:creationId xmlns:a16="http://schemas.microsoft.com/office/drawing/2014/main" id="{F08F4E01-360D-9647-BA0B-DC4C63DE98B4}"/>
                    </a:ext>
                  </a:extLst>
                </p:cNvPr>
                <p:cNvSpPr/>
                <p:nvPr/>
              </p:nvSpPr>
              <p:spPr>
                <a:xfrm>
                  <a:off x="6492240"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a:extLst>
                    <a:ext uri="{FF2B5EF4-FFF2-40B4-BE49-F238E27FC236}">
                      <a16:creationId xmlns:a16="http://schemas.microsoft.com/office/drawing/2014/main" id="{70CE2959-1EC9-0B44-872A-D0191340F3BA}"/>
                    </a:ext>
                  </a:extLst>
                </p:cNvPr>
                <p:cNvSpPr/>
                <p:nvPr/>
              </p:nvSpPr>
              <p:spPr>
                <a:xfrm>
                  <a:off x="679399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Rectangle 210">
                  <a:extLst>
                    <a:ext uri="{FF2B5EF4-FFF2-40B4-BE49-F238E27FC236}">
                      <a16:creationId xmlns:a16="http://schemas.microsoft.com/office/drawing/2014/main" id="{D64B7612-253A-DD44-9885-E35B2F71B1F6}"/>
                    </a:ext>
                  </a:extLst>
                </p:cNvPr>
                <p:cNvSpPr/>
                <p:nvPr/>
              </p:nvSpPr>
              <p:spPr>
                <a:xfrm>
                  <a:off x="709574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Rectangle 211">
                  <a:extLst>
                    <a:ext uri="{FF2B5EF4-FFF2-40B4-BE49-F238E27FC236}">
                      <a16:creationId xmlns:a16="http://schemas.microsoft.com/office/drawing/2014/main" id="{A7BE4B6D-A467-C44E-8A1B-819D65DAB1E7}"/>
                    </a:ext>
                  </a:extLst>
                </p:cNvPr>
                <p:cNvSpPr/>
                <p:nvPr/>
              </p:nvSpPr>
              <p:spPr>
                <a:xfrm>
                  <a:off x="7397496"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Rectangle 212">
                  <a:extLst>
                    <a:ext uri="{FF2B5EF4-FFF2-40B4-BE49-F238E27FC236}">
                      <a16:creationId xmlns:a16="http://schemas.microsoft.com/office/drawing/2014/main" id="{B8CC7595-C230-C741-9EFB-A82511907257}"/>
                    </a:ext>
                  </a:extLst>
                </p:cNvPr>
                <p:cNvSpPr/>
                <p:nvPr/>
              </p:nvSpPr>
              <p:spPr>
                <a:xfrm>
                  <a:off x="7699248"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a:extLst>
                    <a:ext uri="{FF2B5EF4-FFF2-40B4-BE49-F238E27FC236}">
                      <a16:creationId xmlns:a16="http://schemas.microsoft.com/office/drawing/2014/main" id="{E12C4303-9612-E048-A9DC-F9E5CD30F82B}"/>
                    </a:ext>
                  </a:extLst>
                </p:cNvPr>
                <p:cNvSpPr/>
                <p:nvPr/>
              </p:nvSpPr>
              <p:spPr>
                <a:xfrm>
                  <a:off x="8001000"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Rectangle 214">
                  <a:extLst>
                    <a:ext uri="{FF2B5EF4-FFF2-40B4-BE49-F238E27FC236}">
                      <a16:creationId xmlns:a16="http://schemas.microsoft.com/office/drawing/2014/main" id="{B2C157DD-E56A-C14A-9873-3A98C67415E6}"/>
                    </a:ext>
                  </a:extLst>
                </p:cNvPr>
                <p:cNvSpPr/>
                <p:nvPr/>
              </p:nvSpPr>
              <p:spPr>
                <a:xfrm>
                  <a:off x="830275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a:extLst>
                    <a:ext uri="{FF2B5EF4-FFF2-40B4-BE49-F238E27FC236}">
                      <a16:creationId xmlns:a16="http://schemas.microsoft.com/office/drawing/2014/main" id="{C39DD0B7-5171-A54F-B910-DE27E1791EC3}"/>
                    </a:ext>
                  </a:extLst>
                </p:cNvPr>
                <p:cNvSpPr/>
                <p:nvPr/>
              </p:nvSpPr>
              <p:spPr>
                <a:xfrm>
                  <a:off x="860450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Rectangle 216">
                  <a:extLst>
                    <a:ext uri="{FF2B5EF4-FFF2-40B4-BE49-F238E27FC236}">
                      <a16:creationId xmlns:a16="http://schemas.microsoft.com/office/drawing/2014/main" id="{DFFB7C9B-3E30-EC4E-B134-5D37D4CE4973}"/>
                    </a:ext>
                  </a:extLst>
                </p:cNvPr>
                <p:cNvSpPr/>
                <p:nvPr/>
              </p:nvSpPr>
              <p:spPr>
                <a:xfrm>
                  <a:off x="6492240"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Rectangle 217">
                  <a:extLst>
                    <a:ext uri="{FF2B5EF4-FFF2-40B4-BE49-F238E27FC236}">
                      <a16:creationId xmlns:a16="http://schemas.microsoft.com/office/drawing/2014/main" id="{2CF9BFA3-2457-0B4D-833E-56366BBF0D01}"/>
                    </a:ext>
                  </a:extLst>
                </p:cNvPr>
                <p:cNvSpPr/>
                <p:nvPr/>
              </p:nvSpPr>
              <p:spPr>
                <a:xfrm>
                  <a:off x="679399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Rectangle 218">
                  <a:extLst>
                    <a:ext uri="{FF2B5EF4-FFF2-40B4-BE49-F238E27FC236}">
                      <a16:creationId xmlns:a16="http://schemas.microsoft.com/office/drawing/2014/main" id="{367B63A2-9628-D543-AE72-99D0A7D70CF7}"/>
                    </a:ext>
                  </a:extLst>
                </p:cNvPr>
                <p:cNvSpPr/>
                <p:nvPr/>
              </p:nvSpPr>
              <p:spPr>
                <a:xfrm>
                  <a:off x="709574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a:extLst>
                    <a:ext uri="{FF2B5EF4-FFF2-40B4-BE49-F238E27FC236}">
                      <a16:creationId xmlns:a16="http://schemas.microsoft.com/office/drawing/2014/main" id="{DB1B1E0C-941B-BC4F-B34B-9826C6B7C0C5}"/>
                    </a:ext>
                  </a:extLst>
                </p:cNvPr>
                <p:cNvSpPr/>
                <p:nvPr/>
              </p:nvSpPr>
              <p:spPr>
                <a:xfrm>
                  <a:off x="7397496"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ectangle 220">
                  <a:extLst>
                    <a:ext uri="{FF2B5EF4-FFF2-40B4-BE49-F238E27FC236}">
                      <a16:creationId xmlns:a16="http://schemas.microsoft.com/office/drawing/2014/main" id="{97A60ECE-F7DB-714B-97AA-A9E1198A91AF}"/>
                    </a:ext>
                  </a:extLst>
                </p:cNvPr>
                <p:cNvSpPr/>
                <p:nvPr/>
              </p:nvSpPr>
              <p:spPr>
                <a:xfrm>
                  <a:off x="7699248"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a:extLst>
                    <a:ext uri="{FF2B5EF4-FFF2-40B4-BE49-F238E27FC236}">
                      <a16:creationId xmlns:a16="http://schemas.microsoft.com/office/drawing/2014/main" id="{B6655495-D8F3-D442-960D-BFE15C9198D6}"/>
                    </a:ext>
                  </a:extLst>
                </p:cNvPr>
                <p:cNvSpPr/>
                <p:nvPr/>
              </p:nvSpPr>
              <p:spPr>
                <a:xfrm>
                  <a:off x="8001000"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a:extLst>
                    <a:ext uri="{FF2B5EF4-FFF2-40B4-BE49-F238E27FC236}">
                      <a16:creationId xmlns:a16="http://schemas.microsoft.com/office/drawing/2014/main" id="{A46B16A1-634F-174F-8BC3-A2C4BCF36123}"/>
                    </a:ext>
                  </a:extLst>
                </p:cNvPr>
                <p:cNvSpPr/>
                <p:nvPr/>
              </p:nvSpPr>
              <p:spPr>
                <a:xfrm>
                  <a:off x="830275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ectangle 223">
                  <a:extLst>
                    <a:ext uri="{FF2B5EF4-FFF2-40B4-BE49-F238E27FC236}">
                      <a16:creationId xmlns:a16="http://schemas.microsoft.com/office/drawing/2014/main" id="{317CF501-324F-E748-B932-DBB4786DE72A}"/>
                    </a:ext>
                  </a:extLst>
                </p:cNvPr>
                <p:cNvSpPr/>
                <p:nvPr/>
              </p:nvSpPr>
              <p:spPr>
                <a:xfrm>
                  <a:off x="860450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2" name="TextBox 191">
                <a:extLst>
                  <a:ext uri="{FF2B5EF4-FFF2-40B4-BE49-F238E27FC236}">
                    <a16:creationId xmlns:a16="http://schemas.microsoft.com/office/drawing/2014/main" id="{DCDE3723-3640-D14D-B5BB-7663EFB17CEA}"/>
                  </a:ext>
                </a:extLst>
              </p:cNvPr>
              <p:cNvSpPr txBox="1"/>
              <p:nvPr/>
            </p:nvSpPr>
            <p:spPr>
              <a:xfrm>
                <a:off x="3108960" y="2350008"/>
                <a:ext cx="1514774" cy="369332"/>
              </a:xfrm>
              <a:prstGeom prst="rect">
                <a:avLst/>
              </a:prstGeom>
              <a:noFill/>
            </p:spPr>
            <p:txBody>
              <a:bodyPr wrap="none" rtlCol="0">
                <a:spAutoFit/>
              </a:bodyPr>
              <a:lstStyle/>
              <a:p>
                <a:r>
                  <a:rPr lang="en-US" dirty="0"/>
                  <a:t>Data Registers</a:t>
                </a:r>
              </a:p>
            </p:txBody>
          </p:sp>
        </p:grpSp>
        <p:grpSp>
          <p:nvGrpSpPr>
            <p:cNvPr id="178" name="Group 177">
              <a:extLst>
                <a:ext uri="{FF2B5EF4-FFF2-40B4-BE49-F238E27FC236}">
                  <a16:creationId xmlns:a16="http://schemas.microsoft.com/office/drawing/2014/main" id="{D2AFE8EC-9214-664E-A4BB-2C796D916981}"/>
                </a:ext>
              </a:extLst>
            </p:cNvPr>
            <p:cNvGrpSpPr/>
            <p:nvPr/>
          </p:nvGrpSpPr>
          <p:grpSpPr>
            <a:xfrm>
              <a:off x="6957193" y="3127509"/>
              <a:ext cx="1725152" cy="369332"/>
              <a:chOff x="3308263" y="2929485"/>
              <a:chExt cx="1725152" cy="369332"/>
            </a:xfrm>
          </p:grpSpPr>
          <p:grpSp>
            <p:nvGrpSpPr>
              <p:cNvPr id="185" name="Group 184">
                <a:extLst>
                  <a:ext uri="{FF2B5EF4-FFF2-40B4-BE49-F238E27FC236}">
                    <a16:creationId xmlns:a16="http://schemas.microsoft.com/office/drawing/2014/main" id="{DEA5D3E6-306D-A34D-B0BD-D8A2503A4B26}"/>
                  </a:ext>
                </a:extLst>
              </p:cNvPr>
              <p:cNvGrpSpPr/>
              <p:nvPr/>
            </p:nvGrpSpPr>
            <p:grpSpPr>
              <a:xfrm>
                <a:off x="3386906" y="2956972"/>
                <a:ext cx="1567866" cy="289502"/>
                <a:chOff x="6367600" y="2593778"/>
                <a:chExt cx="721760" cy="180440"/>
              </a:xfrm>
            </p:grpSpPr>
            <p:sp>
              <p:nvSpPr>
                <p:cNvPr id="187" name="Rounded Rectangle 186">
                  <a:extLst>
                    <a:ext uri="{FF2B5EF4-FFF2-40B4-BE49-F238E27FC236}">
                      <a16:creationId xmlns:a16="http://schemas.microsoft.com/office/drawing/2014/main" id="{55A27CB7-CC77-0148-A575-E5FB2BE409E4}"/>
                    </a:ext>
                  </a:extLst>
                </p:cNvPr>
                <p:cNvSpPr/>
                <p:nvPr/>
              </p:nvSpPr>
              <p:spPr>
                <a:xfrm>
                  <a:off x="636760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Rounded Rectangle 187">
                  <a:extLst>
                    <a:ext uri="{FF2B5EF4-FFF2-40B4-BE49-F238E27FC236}">
                      <a16:creationId xmlns:a16="http://schemas.microsoft.com/office/drawing/2014/main" id="{13EF03D8-C42A-F247-9FD1-4E4B378B28EA}"/>
                    </a:ext>
                  </a:extLst>
                </p:cNvPr>
                <p:cNvSpPr/>
                <p:nvPr/>
              </p:nvSpPr>
              <p:spPr>
                <a:xfrm>
                  <a:off x="654804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ounded Rectangle 188">
                  <a:extLst>
                    <a:ext uri="{FF2B5EF4-FFF2-40B4-BE49-F238E27FC236}">
                      <a16:creationId xmlns:a16="http://schemas.microsoft.com/office/drawing/2014/main" id="{65996438-B1E9-6648-8EEF-5F4B4F781425}"/>
                    </a:ext>
                  </a:extLst>
                </p:cNvPr>
                <p:cNvSpPr/>
                <p:nvPr/>
              </p:nvSpPr>
              <p:spPr>
                <a:xfrm>
                  <a:off x="672848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Rounded Rectangle 189">
                  <a:extLst>
                    <a:ext uri="{FF2B5EF4-FFF2-40B4-BE49-F238E27FC236}">
                      <a16:creationId xmlns:a16="http://schemas.microsoft.com/office/drawing/2014/main" id="{66EB1A64-2285-2847-8713-1C2D628C0B92}"/>
                    </a:ext>
                  </a:extLst>
                </p:cNvPr>
                <p:cNvSpPr/>
                <p:nvPr/>
              </p:nvSpPr>
              <p:spPr>
                <a:xfrm>
                  <a:off x="690892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6" name="TextBox 185">
                <a:extLst>
                  <a:ext uri="{FF2B5EF4-FFF2-40B4-BE49-F238E27FC236}">
                    <a16:creationId xmlns:a16="http://schemas.microsoft.com/office/drawing/2014/main" id="{092E6FA5-68B1-F848-BC4B-CB9C4D5081C0}"/>
                  </a:ext>
                </a:extLst>
              </p:cNvPr>
              <p:cNvSpPr txBox="1"/>
              <p:nvPr/>
            </p:nvSpPr>
            <p:spPr>
              <a:xfrm>
                <a:off x="3308263" y="2929485"/>
                <a:ext cx="1725152" cy="369332"/>
              </a:xfrm>
              <a:prstGeom prst="rect">
                <a:avLst/>
              </a:prstGeom>
              <a:noFill/>
            </p:spPr>
            <p:txBody>
              <a:bodyPr wrap="none" rtlCol="0">
                <a:spAutoFit/>
              </a:bodyPr>
              <a:lstStyle/>
              <a:p>
                <a:r>
                  <a:rPr lang="en-US" dirty="0"/>
                  <a:t>Condition Codes</a:t>
                </a:r>
              </a:p>
            </p:txBody>
          </p:sp>
        </p:grpSp>
        <p:sp>
          <p:nvSpPr>
            <p:cNvPr id="179" name="Right Arrow 178">
              <a:extLst>
                <a:ext uri="{FF2B5EF4-FFF2-40B4-BE49-F238E27FC236}">
                  <a16:creationId xmlns:a16="http://schemas.microsoft.com/office/drawing/2014/main" id="{5CB7DE6E-4D17-7A4B-99FC-C4E7E799FD8A}"/>
                </a:ext>
              </a:extLst>
            </p:cNvPr>
            <p:cNvSpPr/>
            <p:nvPr/>
          </p:nvSpPr>
          <p:spPr>
            <a:xfrm>
              <a:off x="6619111" y="3517000"/>
              <a:ext cx="1694123" cy="530236"/>
            </a:xfrm>
            <a:prstGeom prst="rightArrow">
              <a:avLst>
                <a:gd name="adj1" fmla="val 50000"/>
                <a:gd name="adj2" fmla="val 75400"/>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Program Counter</a:t>
              </a:r>
            </a:p>
          </p:txBody>
        </p:sp>
        <p:sp>
          <p:nvSpPr>
            <p:cNvPr id="180" name="Rounded Rectangle 179">
              <a:extLst>
                <a:ext uri="{FF2B5EF4-FFF2-40B4-BE49-F238E27FC236}">
                  <a16:creationId xmlns:a16="http://schemas.microsoft.com/office/drawing/2014/main" id="{A24A1D8B-3DB4-6248-865B-023F41691AA5}"/>
                </a:ext>
              </a:extLst>
            </p:cNvPr>
            <p:cNvSpPr/>
            <p:nvPr/>
          </p:nvSpPr>
          <p:spPr>
            <a:xfrm>
              <a:off x="9145790" y="2497716"/>
              <a:ext cx="1077433" cy="7601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 Context</a:t>
              </a:r>
            </a:p>
          </p:txBody>
        </p:sp>
        <p:sp>
          <p:nvSpPr>
            <p:cNvPr id="181" name="Rectangle 180">
              <a:extLst>
                <a:ext uri="{FF2B5EF4-FFF2-40B4-BE49-F238E27FC236}">
                  <a16:creationId xmlns:a16="http://schemas.microsoft.com/office/drawing/2014/main" id="{EEC1B5C5-4116-DC4C-B5F1-B67648F43EF8}"/>
                </a:ext>
              </a:extLst>
            </p:cNvPr>
            <p:cNvSpPr/>
            <p:nvPr/>
          </p:nvSpPr>
          <p:spPr>
            <a:xfrm>
              <a:off x="7158636" y="4306384"/>
              <a:ext cx="1610127" cy="618354"/>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Stack</a:t>
              </a:r>
            </a:p>
          </p:txBody>
        </p:sp>
        <p:sp>
          <p:nvSpPr>
            <p:cNvPr id="182" name="Right Arrow 181">
              <a:extLst>
                <a:ext uri="{FF2B5EF4-FFF2-40B4-BE49-F238E27FC236}">
                  <a16:creationId xmlns:a16="http://schemas.microsoft.com/office/drawing/2014/main" id="{66FFBB3A-137E-0B42-B046-5DF47345EF38}"/>
                </a:ext>
              </a:extLst>
            </p:cNvPr>
            <p:cNvSpPr/>
            <p:nvPr/>
          </p:nvSpPr>
          <p:spPr>
            <a:xfrm>
              <a:off x="6465431" y="4494075"/>
              <a:ext cx="1026844" cy="682152"/>
            </a:xfrm>
            <a:prstGeom prst="rightArrow">
              <a:avLst>
                <a:gd name="adj1" fmla="val 50000"/>
                <a:gd name="adj2" fmla="val 7540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Stack Pointer</a:t>
              </a:r>
            </a:p>
          </p:txBody>
        </p:sp>
        <p:sp>
          <p:nvSpPr>
            <p:cNvPr id="183" name="TextBox 182">
              <a:extLst>
                <a:ext uri="{FF2B5EF4-FFF2-40B4-BE49-F238E27FC236}">
                  <a16:creationId xmlns:a16="http://schemas.microsoft.com/office/drawing/2014/main" id="{BD3B709F-433E-C348-8F99-B53F4F0EBA6F}"/>
                </a:ext>
              </a:extLst>
            </p:cNvPr>
            <p:cNvSpPr txBox="1"/>
            <p:nvPr/>
          </p:nvSpPr>
          <p:spPr>
            <a:xfrm>
              <a:off x="6732589" y="2175644"/>
              <a:ext cx="1624997" cy="369332"/>
            </a:xfrm>
            <a:prstGeom prst="rect">
              <a:avLst/>
            </a:prstGeom>
            <a:noFill/>
          </p:spPr>
          <p:txBody>
            <a:bodyPr wrap="none" rtlCol="0">
              <a:spAutoFit/>
            </a:bodyPr>
            <a:lstStyle/>
            <a:p>
              <a:pPr algn="ctr"/>
              <a:r>
                <a:rPr lang="en-US" dirty="0"/>
                <a:t>Thread Context</a:t>
              </a:r>
            </a:p>
          </p:txBody>
        </p:sp>
        <p:sp>
          <p:nvSpPr>
            <p:cNvPr id="184" name="TextBox 183">
              <a:extLst>
                <a:ext uri="{FF2B5EF4-FFF2-40B4-BE49-F238E27FC236}">
                  <a16:creationId xmlns:a16="http://schemas.microsoft.com/office/drawing/2014/main" id="{324A9EA5-F093-E240-BB69-3FB1B0F574C1}"/>
                </a:ext>
              </a:extLst>
            </p:cNvPr>
            <p:cNvSpPr txBox="1"/>
            <p:nvPr/>
          </p:nvSpPr>
          <p:spPr>
            <a:xfrm>
              <a:off x="8850289" y="2174219"/>
              <a:ext cx="2298771" cy="369332"/>
            </a:xfrm>
            <a:prstGeom prst="rect">
              <a:avLst/>
            </a:prstGeom>
            <a:noFill/>
          </p:spPr>
          <p:txBody>
            <a:bodyPr wrap="none" rtlCol="0">
              <a:spAutoFit/>
            </a:bodyPr>
            <a:lstStyle/>
            <a:p>
              <a:pPr algn="ctr"/>
              <a:r>
                <a:rPr lang="en-US" dirty="0"/>
                <a:t>Shared Memory Space</a:t>
              </a:r>
            </a:p>
          </p:txBody>
        </p:sp>
      </p:grpSp>
      <p:sp>
        <p:nvSpPr>
          <p:cNvPr id="5" name="Rounded Rectangle 4">
            <a:extLst>
              <a:ext uri="{FF2B5EF4-FFF2-40B4-BE49-F238E27FC236}">
                <a16:creationId xmlns:a16="http://schemas.microsoft.com/office/drawing/2014/main" id="{513E9A0D-6B9D-7842-8409-AB24EF88D42C}"/>
              </a:ext>
            </a:extLst>
          </p:cNvPr>
          <p:cNvSpPr/>
          <p:nvPr/>
        </p:nvSpPr>
        <p:spPr>
          <a:xfrm>
            <a:off x="2036561" y="5363381"/>
            <a:ext cx="3303254" cy="817418"/>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Each thread has its own stack (to handle its own call chain)</a:t>
            </a:r>
          </a:p>
        </p:txBody>
      </p:sp>
      <p:sp>
        <p:nvSpPr>
          <p:cNvPr id="225" name="Rounded Rectangle 224">
            <a:extLst>
              <a:ext uri="{FF2B5EF4-FFF2-40B4-BE49-F238E27FC236}">
                <a16:creationId xmlns:a16="http://schemas.microsoft.com/office/drawing/2014/main" id="{E4816BF5-3070-C348-BA55-4974B0BC6275}"/>
              </a:ext>
            </a:extLst>
          </p:cNvPr>
          <p:cNvSpPr/>
          <p:nvPr/>
        </p:nvSpPr>
        <p:spPr>
          <a:xfrm>
            <a:off x="6642252" y="5364824"/>
            <a:ext cx="3706090" cy="817418"/>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Kernel context (VM structures, file tables, </a:t>
            </a:r>
            <a:r>
              <a:rPr lang="en-US" dirty="0" err="1">
                <a:solidFill>
                  <a:srgbClr val="002060"/>
                </a:solidFill>
              </a:rPr>
              <a:t>etc</a:t>
            </a:r>
            <a:r>
              <a:rPr lang="en-US" dirty="0">
                <a:solidFill>
                  <a:srgbClr val="002060"/>
                </a:solidFill>
              </a:rPr>
              <a:t>) is shared among threads</a:t>
            </a:r>
          </a:p>
        </p:txBody>
      </p:sp>
    </p:spTree>
    <p:extLst>
      <p:ext uri="{BB962C8B-B14F-4D97-AF65-F5344CB8AC3E}">
        <p14:creationId xmlns:p14="http://schemas.microsoft.com/office/powerpoint/2010/main" val="20509988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Thread = Lightweight Process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Created faster</a:t>
            </a:r>
          </a:p>
          <a:p>
            <a:pPr lvl="1"/>
            <a:r>
              <a:rPr lang="en-US" dirty="0"/>
              <a:t>No need to duplicate address space</a:t>
            </a:r>
          </a:p>
          <a:p>
            <a:endParaRPr lang="en-US" dirty="0"/>
          </a:p>
          <a:p>
            <a:r>
              <a:rPr lang="en-US" dirty="0"/>
              <a:t>Switched in/out faster</a:t>
            </a:r>
          </a:p>
          <a:p>
            <a:pPr lvl="1"/>
            <a:r>
              <a:rPr lang="en-US" dirty="0"/>
              <a:t>Smaller unshared context to be saved/restored</a:t>
            </a:r>
          </a:p>
          <a:p>
            <a:endParaRPr lang="en-US" dirty="0"/>
          </a:p>
          <a:p>
            <a:r>
              <a:rPr lang="en-US" dirty="0"/>
              <a:t>Destroyed faster</a:t>
            </a:r>
          </a:p>
          <a:p>
            <a:pPr lvl="1"/>
            <a:r>
              <a:rPr lang="en-US" dirty="0"/>
              <a:t>Few unshared resources to be reaped</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651645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Sequential Programming</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In CS1/CS2 you were taught sequential programming</a:t>
            </a:r>
          </a:p>
          <a:p>
            <a:endParaRPr lang="en-US" dirty="0"/>
          </a:p>
          <a:p>
            <a:r>
              <a:rPr lang="en-US" dirty="0"/>
              <a:t>First do one thing, then do the next thing…</a:t>
            </a:r>
          </a:p>
          <a:p>
            <a:pPr lvl="1"/>
            <a:r>
              <a:rPr lang="en-US" dirty="0"/>
              <a:t>Algorithm definition: “…a sequence of steps to…”</a:t>
            </a:r>
          </a:p>
          <a:p>
            <a:endParaRPr lang="en-US" dirty="0"/>
          </a:p>
          <a:p>
            <a:r>
              <a:rPr lang="en-US" dirty="0"/>
              <a:t>Very straight-forward notion of time</a:t>
            </a:r>
          </a:p>
          <a:p>
            <a:pPr lvl="1"/>
            <a:r>
              <a:rPr lang="en-US" dirty="0"/>
              <a:t>One thing happens at a time</a:t>
            </a:r>
          </a:p>
          <a:p>
            <a:pPr lvl="1"/>
            <a:r>
              <a:rPr lang="en-US" dirty="0"/>
              <a:t>Step </a:t>
            </a:r>
            <a:r>
              <a:rPr lang="en-US" i="1" dirty="0"/>
              <a:t>n</a:t>
            </a:r>
            <a:r>
              <a:rPr lang="en-US" dirty="0"/>
              <a:t> doesn’t start until step </a:t>
            </a:r>
            <a:r>
              <a:rPr lang="en-US" i="1" dirty="0"/>
              <a:t>n-1</a:t>
            </a:r>
            <a:r>
              <a:rPr lang="en-US" dirty="0"/>
              <a:t> finishes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6DFEFFB3-858C-A04F-9FF7-1737102C48DB}"/>
              </a:ext>
            </a:extLst>
          </p:cNvPr>
          <p:cNvGrpSpPr/>
          <p:nvPr/>
        </p:nvGrpSpPr>
        <p:grpSpPr>
          <a:xfrm>
            <a:off x="7144425" y="4443663"/>
            <a:ext cx="1739579" cy="2246696"/>
            <a:chOff x="7508319" y="4001294"/>
            <a:chExt cx="1739579" cy="2246696"/>
          </a:xfrm>
        </p:grpSpPr>
        <p:pic>
          <p:nvPicPr>
            <p:cNvPr id="10" name="Picture 2" descr="https://upload.wikimedia.org/wikipedia/commons/thumb/5/5e/Ray_Cummings_WSQ_1931_Win.jpg/220px-Ray_Cummings_WSQ_1931_Win.jpg">
              <a:extLst>
                <a:ext uri="{FF2B5EF4-FFF2-40B4-BE49-F238E27FC236}">
                  <a16:creationId xmlns:a16="http://schemas.microsoft.com/office/drawing/2014/main" id="{5C4777EA-099A-5043-8C73-1A04951CB44B}"/>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628482" y="4001294"/>
              <a:ext cx="1499254" cy="190814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D0E7BA50-9798-E04F-B322-9BBA2854266A}"/>
                </a:ext>
              </a:extLst>
            </p:cNvPr>
            <p:cNvSpPr txBox="1"/>
            <p:nvPr/>
          </p:nvSpPr>
          <p:spPr>
            <a:xfrm>
              <a:off x="7508319" y="5909436"/>
              <a:ext cx="1739579" cy="338554"/>
            </a:xfrm>
            <a:prstGeom prst="rect">
              <a:avLst/>
            </a:prstGeom>
            <a:noFill/>
          </p:spPr>
          <p:txBody>
            <a:bodyPr wrap="none" rtlCol="0">
              <a:spAutoFit/>
            </a:bodyPr>
            <a:lstStyle/>
            <a:p>
              <a:r>
                <a:rPr lang="en-US" sz="800" dirty="0"/>
                <a:t>Image prepared by Stellar Publishing,</a:t>
              </a:r>
              <a:br>
                <a:rPr lang="en-US" sz="800" dirty="0"/>
              </a:br>
              <a:r>
                <a:rPr lang="en-US" sz="800" dirty="0"/>
                <a:t>obtained from Wikipedia</a:t>
              </a:r>
            </a:p>
          </p:txBody>
        </p:sp>
      </p:grpSp>
      <p:sp>
        <p:nvSpPr>
          <p:cNvPr id="12" name="Oval Callout 11">
            <a:extLst>
              <a:ext uri="{FF2B5EF4-FFF2-40B4-BE49-F238E27FC236}">
                <a16:creationId xmlns:a16="http://schemas.microsoft.com/office/drawing/2014/main" id="{D524F9FA-67D7-EC4C-B192-A2549D4983EA}"/>
              </a:ext>
            </a:extLst>
          </p:cNvPr>
          <p:cNvSpPr/>
          <p:nvPr/>
        </p:nvSpPr>
        <p:spPr>
          <a:xfrm>
            <a:off x="8173615" y="2183363"/>
            <a:ext cx="3946849" cy="2015413"/>
          </a:xfrm>
          <a:prstGeom prst="wedgeEllipseCallout">
            <a:avLst>
              <a:gd name="adj1" fmla="val -40587"/>
              <a:gd name="adj2" fmla="val 6751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“Time is what keeps everything from happening at once.”</a:t>
            </a:r>
          </a:p>
          <a:p>
            <a:pPr algn="ctr"/>
            <a:r>
              <a:rPr lang="en-US" sz="2400" dirty="0">
                <a:solidFill>
                  <a:srgbClr val="002060"/>
                </a:solidFill>
              </a:rPr>
              <a:t>--Ray Cummings</a:t>
            </a:r>
          </a:p>
        </p:txBody>
      </p:sp>
      <p:grpSp>
        <p:nvGrpSpPr>
          <p:cNvPr id="13" name="Group 12">
            <a:extLst>
              <a:ext uri="{FF2B5EF4-FFF2-40B4-BE49-F238E27FC236}">
                <a16:creationId xmlns:a16="http://schemas.microsoft.com/office/drawing/2014/main" id="{63D685B9-D544-944E-BDB1-12A6FEE83D3F}"/>
              </a:ext>
            </a:extLst>
          </p:cNvPr>
          <p:cNvGrpSpPr/>
          <p:nvPr/>
        </p:nvGrpSpPr>
        <p:grpSpPr>
          <a:xfrm>
            <a:off x="8772945" y="4965902"/>
            <a:ext cx="1374094" cy="1715436"/>
            <a:chOff x="8772945" y="4965902"/>
            <a:chExt cx="1374094" cy="1715436"/>
          </a:xfrm>
        </p:grpSpPr>
        <p:pic>
          <p:nvPicPr>
            <p:cNvPr id="14" name="Picture 4" descr="https://upload.wikimedia.org/wikipedia/commons/8/87/Fantastic_Novels_cover_March_1950.JPG">
              <a:extLst>
                <a:ext uri="{FF2B5EF4-FFF2-40B4-BE49-F238E27FC236}">
                  <a16:creationId xmlns:a16="http://schemas.microsoft.com/office/drawing/2014/main" id="{7DBD2EE2-FAF4-874D-8398-C6F5F6408891}"/>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8884004" y="4965902"/>
              <a:ext cx="1024845" cy="138590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8A334374-9208-DA4C-BE04-FA5562F7F25B}"/>
                </a:ext>
              </a:extLst>
            </p:cNvPr>
            <p:cNvSpPr txBox="1"/>
            <p:nvPr/>
          </p:nvSpPr>
          <p:spPr>
            <a:xfrm>
              <a:off x="8772945" y="6342784"/>
              <a:ext cx="1374094" cy="338554"/>
            </a:xfrm>
            <a:prstGeom prst="rect">
              <a:avLst/>
            </a:prstGeom>
            <a:noFill/>
          </p:spPr>
          <p:txBody>
            <a:bodyPr wrap="none" rtlCol="0">
              <a:spAutoFit/>
            </a:bodyPr>
            <a:lstStyle/>
            <a:p>
              <a:r>
                <a:rPr lang="en-US" sz="800" dirty="0"/>
                <a:t>Artwork by Fantastic Novels,</a:t>
              </a:r>
              <a:br>
                <a:rPr lang="en-US" sz="800" dirty="0"/>
              </a:br>
              <a:r>
                <a:rPr lang="en-US" sz="800" dirty="0"/>
                <a:t>obtained from Wikipedia</a:t>
              </a:r>
            </a:p>
          </p:txBody>
        </p:sp>
      </p:grpSp>
    </p:spTree>
    <p:extLst>
      <p:ext uri="{BB962C8B-B14F-4D97-AF65-F5344CB8AC3E}">
        <p14:creationId xmlns:p14="http://schemas.microsoft.com/office/powerpoint/2010/main" val="322346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randombar(horizontal)">
                                      <p:cBhvr>
                                        <p:cTn id="10" dur="500"/>
                                        <p:tgtEl>
                                          <p:spTgt spid="12"/>
                                        </p:tgtEl>
                                      </p:cBhvr>
                                    </p:animEffect>
                                  </p:childTnLst>
                                </p:cTn>
                              </p:par>
                              <p:par>
                                <p:cTn id="11" presetID="14" presetClass="entr" presetSubtype="5"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randombar(vertical)">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87EB2B-1014-B047-B9D1-D4B2D23D2F7E}"/>
              </a:ext>
            </a:extLst>
          </p:cNvPr>
          <p:cNvSpPr>
            <a:spLocks noGrp="1"/>
          </p:cNvSpPr>
          <p:nvPr>
            <p:ph type="title"/>
          </p:nvPr>
        </p:nvSpPr>
        <p:spPr/>
        <p:txBody>
          <a:bodyPr/>
          <a:lstStyle/>
          <a:p>
            <a:r>
              <a:rPr lang="en-US" dirty="0"/>
              <a:t>Creating a New Thread to Handle Client</a:t>
            </a:r>
          </a:p>
        </p:txBody>
      </p:sp>
      <p:sp>
        <p:nvSpPr>
          <p:cNvPr id="4" name="Content Placeholder 3">
            <a:extLst>
              <a:ext uri="{FF2B5EF4-FFF2-40B4-BE49-F238E27FC236}">
                <a16:creationId xmlns:a16="http://schemas.microsoft.com/office/drawing/2014/main" id="{976CAD35-DAF3-4A40-9189-180E39BBF997}"/>
              </a:ext>
            </a:extLst>
          </p:cNvPr>
          <p:cNvSpPr>
            <a:spLocks noGrp="1"/>
          </p:cNvSpPr>
          <p:nvPr>
            <p:ph idx="1"/>
          </p:nvPr>
        </p:nvSpPr>
        <p:spPr>
          <a:xfrm>
            <a:off x="838200" y="1627154"/>
            <a:ext cx="10515600" cy="4828674"/>
          </a:xfrm>
        </p:spPr>
        <p:txBody>
          <a:bodyPr>
            <a:normAutofit/>
          </a:bodyPr>
          <a:lstStyle/>
          <a:p>
            <a:r>
              <a:rPr lang="en-US" dirty="0" err="1">
                <a:latin typeface="Lucida Console" panose="020B0609040504020204" pitchFamily="49" charset="0"/>
              </a:rPr>
              <a:t>pthread_create</a:t>
            </a:r>
            <a:endParaRPr lang="en-US" dirty="0">
              <a:latin typeface="Lucida Console" panose="020B0609040504020204" pitchFamily="49" charset="0"/>
            </a:endParaRPr>
          </a:p>
          <a:p>
            <a:endParaRPr lang="en-US" dirty="0"/>
          </a:p>
          <a:p>
            <a:r>
              <a:rPr lang="en-US" dirty="0"/>
              <a:t>No child/parent</a:t>
            </a:r>
            <a:br>
              <a:rPr lang="en-US" dirty="0"/>
            </a:br>
            <a:r>
              <a:rPr lang="en-US" dirty="0"/>
              <a:t>relationship</a:t>
            </a:r>
          </a:p>
          <a:p>
            <a:endParaRPr lang="en-US" dirty="0"/>
          </a:p>
          <a:p>
            <a:r>
              <a:rPr lang="en-US" dirty="0"/>
              <a:t>Each thread has a unique Thread ID, or </a:t>
            </a:r>
            <a:r>
              <a:rPr lang="en-US" i="1" dirty="0"/>
              <a:t>TID</a:t>
            </a:r>
          </a:p>
          <a:p>
            <a:endParaRPr lang="en-US" dirty="0"/>
          </a:p>
          <a:p>
            <a:r>
              <a:rPr lang="en-US" dirty="0"/>
              <a:t>Thread launches, executing </a:t>
            </a:r>
            <a:r>
              <a:rPr lang="en-US" dirty="0" err="1">
                <a:latin typeface="Lucida Console" panose="020B0609040504020204" pitchFamily="49" charset="0"/>
              </a:rPr>
              <a:t>handle_client</a:t>
            </a:r>
            <a:r>
              <a:rPr lang="en-US" dirty="0"/>
              <a:t> with argument </a:t>
            </a:r>
            <a:r>
              <a:rPr lang="en-US" dirty="0" err="1">
                <a:latin typeface="Lucida Console" panose="020B0609040504020204" pitchFamily="49" charset="0"/>
              </a:rPr>
              <a:t>accepted_socket_fd</a:t>
            </a:r>
            <a:endParaRPr lang="en-US" dirty="0"/>
          </a:p>
          <a:p>
            <a:pPr lvl="1"/>
            <a:r>
              <a:rPr lang="en-US" dirty="0"/>
              <a:t>Thread will terminate when </a:t>
            </a:r>
            <a:r>
              <a:rPr lang="en-US" dirty="0" err="1">
                <a:latin typeface="Lucida Console" panose="020B0609040504020204" pitchFamily="49" charset="0"/>
              </a:rPr>
              <a:t>handle_client</a:t>
            </a:r>
            <a:r>
              <a:rPr lang="en-US" dirty="0"/>
              <a:t> returns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B13182BD-C08A-1541-A865-C5D2DFBA0313}"/>
              </a:ext>
            </a:extLst>
          </p:cNvPr>
          <p:cNvSpPr/>
          <p:nvPr/>
        </p:nvSpPr>
        <p:spPr>
          <a:xfrm>
            <a:off x="4236327" y="1186651"/>
            <a:ext cx="8099238" cy="283686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while (running)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bzero</a:t>
            </a:r>
            <a:r>
              <a:rPr lang="en-US" dirty="0">
                <a:solidFill>
                  <a:srgbClr val="00FA00"/>
                </a:solidFill>
                <a:latin typeface="Lucida Console" panose="020B0609040504020204" pitchFamily="49" charset="0"/>
              </a:rPr>
              <a:t>((char *)&amp;</a:t>
            </a:r>
            <a:r>
              <a:rPr lang="en-US" dirty="0" err="1">
                <a:solidFill>
                  <a:srgbClr val="00FA00"/>
                </a:solidFill>
                <a:latin typeface="Lucida Console" panose="020B0609040504020204" pitchFamily="49" charset="0"/>
              </a:rPr>
              <a:t>client_address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 we don’t want </a:t>
            </a:r>
            <a:r>
              <a:rPr lang="en-US" dirty="0" err="1">
                <a:solidFill>
                  <a:srgbClr val="00FA00"/>
                </a:solidFill>
                <a:latin typeface="Lucida Console" panose="020B0609040504020204" pitchFamily="49" charset="0"/>
              </a:rPr>
              <a:t>accepted_socket_fd</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 on the original thread's stack...</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 malloc(</a:t>
            </a:r>
            <a:r>
              <a:rPr lang="en-US" dirty="0" err="1">
                <a:solidFill>
                  <a:srgbClr val="00FA00"/>
                </a:solidFill>
                <a:latin typeface="Lucida Console" panose="020B0609040504020204" pitchFamily="49" charset="0"/>
              </a:rPr>
              <a:t>sizeof</a:t>
            </a:r>
            <a:r>
              <a:rPr lang="en-US" dirty="0">
                <a:solidFill>
                  <a:srgbClr val="00FA00"/>
                </a:solidFill>
                <a:latin typeface="Lucida Console" panose="020B0609040504020204" pitchFamily="49" charset="0"/>
              </a:rPr>
              <a:t>(int));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 accept(</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pthread_create</a:t>
            </a:r>
            <a:r>
              <a:rPr lang="en-US" dirty="0">
                <a:solidFill>
                  <a:srgbClr val="FECC1F"/>
                </a:solidFill>
                <a:latin typeface="Lucida Console" panose="020B0609040504020204" pitchFamily="49" charset="0"/>
              </a:rPr>
              <a:t>(&amp;</a:t>
            </a:r>
            <a:r>
              <a:rPr lang="en-US" dirty="0" err="1">
                <a:solidFill>
                  <a:srgbClr val="FECC1F"/>
                </a:solidFill>
                <a:latin typeface="Lucida Console" panose="020B0609040504020204" pitchFamily="49" charset="0"/>
              </a:rPr>
              <a:t>tid</a:t>
            </a:r>
            <a:r>
              <a:rPr lang="en-US" dirty="0">
                <a:solidFill>
                  <a:srgbClr val="FECC1F"/>
                </a:solidFill>
                <a:latin typeface="Lucida Console" panose="020B0609040504020204" pitchFamily="49" charset="0"/>
              </a:rPr>
              <a:t>,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handle_client</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accepted_socket_fd</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6770042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Creating, Terminating Threads</a:t>
            </a:r>
          </a:p>
        </p:txBody>
      </p:sp>
      <p:sp>
        <p:nvSpPr>
          <p:cNvPr id="4" name="Content Placeholder 3">
            <a:extLst>
              <a:ext uri="{FF2B5EF4-FFF2-40B4-BE49-F238E27FC236}">
                <a16:creationId xmlns:a16="http://schemas.microsoft.com/office/drawing/2014/main" id="{3B041D55-F7F0-3648-A395-F1C4053693FD}"/>
              </a:ext>
            </a:extLst>
          </p:cNvPr>
          <p:cNvSpPr>
            <a:spLocks noGrp="1"/>
          </p:cNvSpPr>
          <p:nvPr>
            <p:ph sz="half" idx="1"/>
          </p:nvPr>
        </p:nvSpPr>
        <p:spPr>
          <a:xfrm>
            <a:off x="498765" y="1482436"/>
            <a:ext cx="6026726" cy="4694527"/>
          </a:xfrm>
        </p:spPr>
        <p:txBody>
          <a:bodyPr>
            <a:normAutofit fontScale="92500"/>
          </a:bodyPr>
          <a:lstStyle/>
          <a:p>
            <a:pPr marL="0" indent="0">
              <a:buNone/>
            </a:pPr>
            <a:r>
              <a:rPr lang="en-US" dirty="0">
                <a:latin typeface="Lucida Console" panose="020B0609040504020204" pitchFamily="49" charset="0"/>
              </a:rPr>
              <a:t>int </a:t>
            </a:r>
            <a:r>
              <a:rPr lang="en-US" dirty="0" err="1">
                <a:latin typeface="Lucida Console" panose="020B0609040504020204" pitchFamily="49" charset="0"/>
              </a:rPr>
              <a:t>pthread_create</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a:t>
            </a:r>
            <a:r>
              <a:rPr lang="en-US" dirty="0" err="1">
                <a:latin typeface="Lucida Console" panose="020B0609040504020204" pitchFamily="49" charset="0"/>
              </a:rPr>
              <a:t>pthread_t</a:t>
            </a:r>
            <a:r>
              <a:rPr lang="en-US" dirty="0">
                <a:latin typeface="Lucida Console" panose="020B0609040504020204" pitchFamily="49" charset="0"/>
              </a:rPr>
              <a:t> *</a:t>
            </a:r>
            <a:r>
              <a:rPr lang="en-US" dirty="0" err="1">
                <a:latin typeface="Lucida Console" panose="020B0609040504020204" pitchFamily="49" charset="0"/>
              </a:rPr>
              <a:t>tid</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a:t>
            </a:r>
            <a:r>
              <a:rPr lang="en-US" dirty="0" err="1">
                <a:latin typeface="Lucida Console" panose="020B0609040504020204" pitchFamily="49" charset="0"/>
              </a:rPr>
              <a:t>pthread_attr_t</a:t>
            </a:r>
            <a:r>
              <a:rPr lang="en-US" dirty="0">
                <a:latin typeface="Lucida Console" panose="020B0609040504020204" pitchFamily="49" charset="0"/>
              </a:rPr>
              <a:t> *</a:t>
            </a:r>
            <a:r>
              <a:rPr lang="en-US" dirty="0" err="1">
                <a:latin typeface="Lucida Console" panose="020B0609040504020204" pitchFamily="49" charset="0"/>
              </a:rPr>
              <a:t>attr</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void *(*</a:t>
            </a:r>
            <a:r>
              <a:rPr lang="en-US" dirty="0" err="1">
                <a:latin typeface="Lucida Console" panose="020B0609040504020204" pitchFamily="49" charset="0"/>
              </a:rPr>
              <a:t>start_routine</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(void*),</a:t>
            </a:r>
            <a:br>
              <a:rPr lang="en-US" dirty="0">
                <a:latin typeface="Lucida Console" panose="020B0609040504020204" pitchFamily="49" charset="0"/>
              </a:rPr>
            </a:br>
            <a:r>
              <a:rPr lang="en-US" dirty="0">
                <a:latin typeface="Lucida Console" panose="020B0609040504020204" pitchFamily="49" charset="0"/>
              </a:rPr>
              <a:t>  void *</a:t>
            </a:r>
            <a:r>
              <a:rPr lang="en-US" dirty="0" err="1">
                <a:latin typeface="Lucida Console" panose="020B0609040504020204" pitchFamily="49" charset="0"/>
              </a:rPr>
              <a:t>args</a:t>
            </a:r>
            <a:r>
              <a:rPr lang="en-US" dirty="0">
                <a:latin typeface="Lucida Console" panose="020B0609040504020204" pitchFamily="49" charset="0"/>
              </a:rPr>
              <a:t>)</a:t>
            </a:r>
          </a:p>
          <a:p>
            <a:r>
              <a:rPr lang="en-US" dirty="0"/>
              <a:t>Create new thread</a:t>
            </a:r>
          </a:p>
          <a:p>
            <a:r>
              <a:rPr lang="en-US" dirty="0"/>
              <a:t>Set thread attributes via </a:t>
            </a:r>
            <a:r>
              <a:rPr lang="en-US" dirty="0">
                <a:latin typeface="Lucida Console" panose="020B0609040504020204" pitchFamily="49" charset="0"/>
              </a:rPr>
              <a:t>*</a:t>
            </a:r>
            <a:r>
              <a:rPr lang="en-US" dirty="0" err="1">
                <a:latin typeface="Lucida Console" panose="020B0609040504020204" pitchFamily="49" charset="0"/>
              </a:rPr>
              <a:t>attr</a:t>
            </a:r>
            <a:endParaRPr lang="en-US" dirty="0">
              <a:latin typeface="Lucida Console" panose="020B0609040504020204" pitchFamily="49" charset="0"/>
            </a:endParaRPr>
          </a:p>
          <a:p>
            <a:r>
              <a:rPr lang="en-US" dirty="0"/>
              <a:t>Thread starts in </a:t>
            </a:r>
            <a:r>
              <a:rPr lang="en-US" dirty="0" err="1">
                <a:latin typeface="Lucida Console" panose="020B0609040504020204" pitchFamily="49" charset="0"/>
              </a:rPr>
              <a:t>start_routine</a:t>
            </a:r>
            <a:endParaRPr lang="en-US" dirty="0">
              <a:latin typeface="Lucida Console" panose="020B0609040504020204" pitchFamily="49" charset="0"/>
            </a:endParaRPr>
          </a:p>
          <a:p>
            <a:pPr lvl="1"/>
            <a:r>
              <a:rPr lang="en-US" dirty="0">
                <a:latin typeface="Lucida Console" panose="020B0609040504020204" pitchFamily="49" charset="0"/>
              </a:rPr>
              <a:t>(*</a:t>
            </a:r>
            <a:r>
              <a:rPr lang="en-US" dirty="0" err="1">
                <a:latin typeface="Lucida Console" panose="020B0609040504020204" pitchFamily="49" charset="0"/>
              </a:rPr>
              <a:t>function_name</a:t>
            </a:r>
            <a:r>
              <a:rPr lang="en-US" dirty="0">
                <a:latin typeface="Lucida Console" panose="020B0609040504020204" pitchFamily="49" charset="0"/>
              </a:rPr>
              <a:t>)</a:t>
            </a:r>
            <a:r>
              <a:rPr lang="en-US" dirty="0"/>
              <a:t> is a </a:t>
            </a:r>
            <a:r>
              <a:rPr lang="en-US" i="1" dirty="0"/>
              <a:t>function pointer</a:t>
            </a:r>
            <a:endParaRPr lang="en-US" dirty="0"/>
          </a:p>
          <a:p>
            <a:r>
              <a:rPr lang="en-US" dirty="0"/>
              <a:t>Pass argument(s) to </a:t>
            </a:r>
            <a:r>
              <a:rPr lang="en-US" dirty="0" err="1">
                <a:latin typeface="Lucida Console" panose="020B0609040504020204" pitchFamily="49" charset="0"/>
              </a:rPr>
              <a:t>start_routine</a:t>
            </a:r>
            <a:endParaRPr lang="en-US" dirty="0">
              <a:latin typeface="Lucida Console" panose="020B0609040504020204" pitchFamily="49" charset="0"/>
            </a:endParaRPr>
          </a:p>
        </p:txBody>
      </p:sp>
      <p:sp>
        <p:nvSpPr>
          <p:cNvPr id="5" name="Content Placeholder 4">
            <a:extLst>
              <a:ext uri="{FF2B5EF4-FFF2-40B4-BE49-F238E27FC236}">
                <a16:creationId xmlns:a16="http://schemas.microsoft.com/office/drawing/2014/main" id="{EDC7BACA-D949-DE41-BD92-0EBAAD7249FD}"/>
              </a:ext>
            </a:extLst>
          </p:cNvPr>
          <p:cNvSpPr>
            <a:spLocks noGrp="1"/>
          </p:cNvSpPr>
          <p:nvPr>
            <p:ph sz="half" idx="2"/>
          </p:nvPr>
        </p:nvSpPr>
        <p:spPr>
          <a:xfrm>
            <a:off x="6172200" y="1482436"/>
            <a:ext cx="5181600" cy="4351338"/>
          </a:xfrm>
        </p:spPr>
        <p:txBody>
          <a:bodyPr/>
          <a:lstStyle/>
          <a:p>
            <a:pPr marL="0" indent="0">
              <a:buNone/>
            </a:pPr>
            <a:r>
              <a:rPr lang="en-US" dirty="0">
                <a:latin typeface="Lucida Console" panose="020B0609040504020204" pitchFamily="49" charset="0"/>
              </a:rPr>
              <a:t>void </a:t>
            </a:r>
            <a:r>
              <a:rPr lang="en-US" dirty="0" err="1">
                <a:latin typeface="Lucida Console" panose="020B0609040504020204" pitchFamily="49" charset="0"/>
              </a:rPr>
              <a:t>pthread_exit</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void *</a:t>
            </a:r>
            <a:r>
              <a:rPr lang="en-US" dirty="0" err="1">
                <a:latin typeface="Lucida Console" panose="020B0609040504020204" pitchFamily="49" charset="0"/>
              </a:rPr>
              <a:t>retval</a:t>
            </a:r>
            <a:r>
              <a:rPr lang="en-US" dirty="0">
                <a:latin typeface="Lucida Console" panose="020B0609040504020204" pitchFamily="49" charset="0"/>
              </a:rPr>
              <a:t>)</a:t>
            </a:r>
          </a:p>
          <a:p>
            <a:r>
              <a:rPr lang="en-US" dirty="0"/>
              <a:t>Terminates current thread</a:t>
            </a:r>
          </a:p>
          <a:p>
            <a:r>
              <a:rPr lang="en-US" dirty="0"/>
              <a:t>Can pass a “return value” via </a:t>
            </a:r>
            <a:r>
              <a:rPr lang="en-US" dirty="0" err="1">
                <a:latin typeface="Lucida Console" panose="020B0609040504020204" pitchFamily="49" charset="0"/>
              </a:rPr>
              <a:t>retval</a:t>
            </a:r>
            <a:r>
              <a:rPr lang="en-US" dirty="0"/>
              <a:t> pointer</a:t>
            </a:r>
          </a:p>
          <a:p>
            <a:r>
              <a:rPr lang="en-US" dirty="0"/>
              <a:t>Implicitly called when </a:t>
            </a:r>
            <a:r>
              <a:rPr lang="en-US" dirty="0" err="1">
                <a:latin typeface="Lucida Console" panose="020B0609040504020204" pitchFamily="49" charset="0"/>
              </a:rPr>
              <a:t>start_routine</a:t>
            </a:r>
            <a:r>
              <a:rPr lang="en-US" dirty="0"/>
              <a:t> returns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814926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226091" y="1690688"/>
            <a:ext cx="10234091" cy="15129163"/>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int </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 *((int *)</a:t>
            </a:r>
            <a:r>
              <a:rPr lang="en-US" dirty="0" err="1">
                <a:solidFill>
                  <a:srgbClr val="FECC1F"/>
                </a:solidFill>
                <a:latin typeface="Lucida Console" panose="020B0609040504020204" pitchFamily="49" charset="0"/>
              </a:rPr>
              <a:t>args</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free(</a:t>
            </a:r>
            <a:r>
              <a:rPr lang="en-US" dirty="0" err="1">
                <a:solidFill>
                  <a:srgbClr val="FECC1F"/>
                </a:solidFill>
                <a:latin typeface="Lucida Console" panose="020B0609040504020204" pitchFamily="49" charset="0"/>
              </a:rPr>
              <a:t>args</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pthread_detach</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&amp;</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0,</a:t>
            </a:r>
          </a:p>
          <a:p>
            <a:r>
              <a:rPr lang="en-US" dirty="0">
                <a:solidFill>
                  <a:srgbClr val="00FA00"/>
                </a:solidFill>
                <a:latin typeface="Lucida Console" panose="020B0609040504020204" pitchFamily="49" charset="0"/>
              </a:rPr>
              <a:t>             NULL, &amp;</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char name[BUFFER_SIZE];</a:t>
            </a:r>
          </a:p>
          <a:p>
            <a:r>
              <a:rPr lang="en-US" dirty="0">
                <a:solidFill>
                  <a:srgbClr val="00FA00"/>
                </a:solidFill>
                <a:latin typeface="Lucida Console" panose="020B0609040504020204" pitchFamily="49" charset="0"/>
              </a:rPr>
              <a:t>  char *buffer = malloc(BUFFER_SIZE);</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tAccepted</a:t>
            </a:r>
            <a:r>
              <a:rPr lang="en-US" dirty="0">
                <a:solidFill>
                  <a:srgbClr val="00FA00"/>
                </a:solidFill>
                <a:latin typeface="Lucida Console" panose="020B0609040504020204" pitchFamily="49" charset="0"/>
              </a:rPr>
              <a:t> connection from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strcpy</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tPlease</a:t>
            </a:r>
            <a:r>
              <a:rPr lang="en-US" dirty="0">
                <a:solidFill>
                  <a:srgbClr val="00FA00"/>
                </a:solidFill>
                <a:latin typeface="Lucida Console" panose="020B0609040504020204" pitchFamily="49" charset="0"/>
              </a:rPr>
              <a:t> type your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tClient</a:t>
            </a:r>
            <a:r>
              <a:rPr lang="en-US" dirty="0">
                <a:solidFill>
                  <a:srgbClr val="00FA00"/>
                </a:solidFill>
                <a:latin typeface="Lucida Console" panose="020B0609040504020204" pitchFamily="49" charset="0"/>
              </a:rPr>
              <a:t> identified as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strncpy</a:t>
            </a:r>
            <a:r>
              <a:rPr lang="en-US" dirty="0">
                <a:solidFill>
                  <a:srgbClr val="00FA00"/>
                </a:solidFill>
                <a:latin typeface="Lucida Console" panose="020B0609040504020204" pitchFamily="49" charset="0"/>
              </a:rPr>
              <a:t>(name, buffer, 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tWelcome</a:t>
            </a:r>
            <a:r>
              <a:rPr lang="en-US" dirty="0">
                <a:solidFill>
                  <a:srgbClr val="00FA00"/>
                </a:solidFill>
                <a:latin typeface="Lucida Console" panose="020B0609040504020204" pitchFamily="49" charset="0"/>
              </a:rPr>
              <a:t>, %s.",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tThread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a:t>
            </a:r>
            <a:r>
              <a:rPr lang="en-US" dirty="0">
                <a:solidFill>
                  <a:srgbClr val="00FA00"/>
                </a:solidFill>
                <a:latin typeface="Lucida Console" panose="020B0609040504020204" pitchFamily="49" charset="0"/>
              </a:rPr>
              <a:t> is listening for messages from %s.\n",</a:t>
            </a:r>
          </a:p>
          <a:p>
            <a:r>
              <a:rPr lang="en-US" dirty="0">
                <a:solidFill>
                  <a:srgbClr val="00FA00"/>
                </a:solidFill>
                <a:latin typeface="Lucida Console" panose="020B0609040504020204" pitchFamily="49" charset="0"/>
              </a:rPr>
              <a:t>         (long)</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 malloc(BUFFER_SIZE + </a:t>
            </a:r>
            <a:r>
              <a:rPr lang="en-US" dirty="0" err="1">
                <a:solidFill>
                  <a:srgbClr val="00FA00"/>
                </a:solidFill>
                <a:latin typeface="Lucida Console" panose="020B0609040504020204" pitchFamily="49" charset="0"/>
              </a:rPr>
              <a:t>strlen</a:t>
            </a:r>
            <a:r>
              <a:rPr lang="en-US" dirty="0">
                <a:solidFill>
                  <a:srgbClr val="00FA00"/>
                </a:solidFill>
                <a:latin typeface="Lucida Console" panose="020B0609040504020204" pitchFamily="49" charset="0"/>
              </a:rPr>
              <a:t>(name) + 3);</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joined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bool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true;</a:t>
            </a:r>
          </a:p>
          <a:p>
            <a:r>
              <a:rPr lang="en-US" dirty="0">
                <a:solidFill>
                  <a:srgbClr val="00FA00"/>
                </a:solidFill>
                <a:latin typeface="Lucida Console" panose="020B0609040504020204" pitchFamily="49" charset="0"/>
              </a:rPr>
              <a:t>  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name, buffer);</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strncmp</a:t>
            </a:r>
            <a:r>
              <a:rPr lang="en-US" dirty="0">
                <a:solidFill>
                  <a:srgbClr val="00FA00"/>
                </a:solidFill>
                <a:latin typeface="Lucida Console" panose="020B0609040504020204" pitchFamily="49" charset="0"/>
              </a:rPr>
              <a:t>(buffer, "EXIT", 4))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("%s\n",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left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false;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7943073" y="1115724"/>
            <a:ext cx="3129217" cy="13255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Create a copy of file descriptor, free the </a:t>
            </a:r>
            <a:r>
              <a:rPr lang="en-US" sz="2400" dirty="0" err="1">
                <a:solidFill>
                  <a:srgbClr val="002060"/>
                </a:solidFill>
                <a:latin typeface="Lucida Console" panose="020B0609040504020204" pitchFamily="49" charset="0"/>
              </a:rPr>
              <a:t>malloc</a:t>
            </a:r>
            <a:r>
              <a:rPr lang="en-US" sz="2400" dirty="0" err="1">
                <a:solidFill>
                  <a:srgbClr val="002060"/>
                </a:solidFill>
              </a:rPr>
              <a:t>’d</a:t>
            </a:r>
            <a:r>
              <a:rPr lang="en-US" sz="2400" dirty="0">
                <a:solidFill>
                  <a:srgbClr val="002060"/>
                </a:solidFill>
              </a:rPr>
              <a:t> memory</a:t>
            </a:r>
          </a:p>
        </p:txBody>
      </p:sp>
    </p:spTree>
    <p:extLst>
      <p:ext uri="{BB962C8B-B14F-4D97-AF65-F5344CB8AC3E}">
        <p14:creationId xmlns:p14="http://schemas.microsoft.com/office/powerpoint/2010/main" val="9806352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226091" y="1690688"/>
            <a:ext cx="10234091" cy="15129163"/>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 *((int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pthread_detach</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pthread_self</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&amp;</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0,</a:t>
            </a:r>
          </a:p>
          <a:p>
            <a:r>
              <a:rPr lang="en-US" dirty="0">
                <a:solidFill>
                  <a:srgbClr val="00FA00"/>
                </a:solidFill>
                <a:latin typeface="Lucida Console" panose="020B0609040504020204" pitchFamily="49" charset="0"/>
              </a:rPr>
              <a:t>             NULL, &amp;</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char name[BUFFER_SIZE];</a:t>
            </a:r>
          </a:p>
          <a:p>
            <a:r>
              <a:rPr lang="en-US" dirty="0">
                <a:solidFill>
                  <a:srgbClr val="00FA00"/>
                </a:solidFill>
                <a:latin typeface="Lucida Console" panose="020B0609040504020204" pitchFamily="49" charset="0"/>
              </a:rPr>
              <a:t>  char *buffer = malloc(BUFFER_SIZE);</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tAccepted</a:t>
            </a:r>
            <a:r>
              <a:rPr lang="en-US" dirty="0">
                <a:solidFill>
                  <a:srgbClr val="00FA00"/>
                </a:solidFill>
                <a:latin typeface="Lucida Console" panose="020B0609040504020204" pitchFamily="49" charset="0"/>
              </a:rPr>
              <a:t> connection from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strcpy</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tPlease</a:t>
            </a:r>
            <a:r>
              <a:rPr lang="en-US" dirty="0">
                <a:solidFill>
                  <a:srgbClr val="00FA00"/>
                </a:solidFill>
                <a:latin typeface="Lucida Console" panose="020B0609040504020204" pitchFamily="49" charset="0"/>
              </a:rPr>
              <a:t> type your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tClient</a:t>
            </a:r>
            <a:r>
              <a:rPr lang="en-US" dirty="0">
                <a:solidFill>
                  <a:srgbClr val="00FA00"/>
                </a:solidFill>
                <a:latin typeface="Lucida Console" panose="020B0609040504020204" pitchFamily="49" charset="0"/>
              </a:rPr>
              <a:t> identified as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strncpy</a:t>
            </a:r>
            <a:r>
              <a:rPr lang="en-US" dirty="0">
                <a:solidFill>
                  <a:srgbClr val="00FA00"/>
                </a:solidFill>
                <a:latin typeface="Lucida Console" panose="020B0609040504020204" pitchFamily="49" charset="0"/>
              </a:rPr>
              <a:t>(name, buffer, 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tWelcome</a:t>
            </a:r>
            <a:r>
              <a:rPr lang="en-US" dirty="0">
                <a:solidFill>
                  <a:srgbClr val="00FA00"/>
                </a:solidFill>
                <a:latin typeface="Lucida Console" panose="020B0609040504020204" pitchFamily="49" charset="0"/>
              </a:rPr>
              <a:t>, %s.",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tThread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a:t>
            </a:r>
            <a:r>
              <a:rPr lang="en-US" dirty="0">
                <a:solidFill>
                  <a:srgbClr val="00FA00"/>
                </a:solidFill>
                <a:latin typeface="Lucida Console" panose="020B0609040504020204" pitchFamily="49" charset="0"/>
              </a:rPr>
              <a:t> is listening for messages from %s.\n",</a:t>
            </a:r>
          </a:p>
          <a:p>
            <a:r>
              <a:rPr lang="en-US" dirty="0">
                <a:solidFill>
                  <a:srgbClr val="00FA00"/>
                </a:solidFill>
                <a:latin typeface="Lucida Console" panose="020B0609040504020204" pitchFamily="49" charset="0"/>
              </a:rPr>
              <a:t>         (long)</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 malloc(BUFFER_SIZE + </a:t>
            </a:r>
            <a:r>
              <a:rPr lang="en-US" dirty="0" err="1">
                <a:solidFill>
                  <a:srgbClr val="00FA00"/>
                </a:solidFill>
                <a:latin typeface="Lucida Console" panose="020B0609040504020204" pitchFamily="49" charset="0"/>
              </a:rPr>
              <a:t>strlen</a:t>
            </a:r>
            <a:r>
              <a:rPr lang="en-US" dirty="0">
                <a:solidFill>
                  <a:srgbClr val="00FA00"/>
                </a:solidFill>
                <a:latin typeface="Lucida Console" panose="020B0609040504020204" pitchFamily="49" charset="0"/>
              </a:rPr>
              <a:t>(name) + 3);</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joined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bool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true;</a:t>
            </a:r>
          </a:p>
          <a:p>
            <a:r>
              <a:rPr lang="en-US" dirty="0">
                <a:solidFill>
                  <a:srgbClr val="00FA00"/>
                </a:solidFill>
                <a:latin typeface="Lucida Console" panose="020B0609040504020204" pitchFamily="49" charset="0"/>
              </a:rPr>
              <a:t>  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name, buffer);</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strncmp</a:t>
            </a:r>
            <a:r>
              <a:rPr lang="en-US" dirty="0">
                <a:solidFill>
                  <a:srgbClr val="00FA00"/>
                </a:solidFill>
                <a:latin typeface="Lucida Console" panose="020B0609040504020204" pitchFamily="49" charset="0"/>
              </a:rPr>
              <a:t>(buffer, "EXIT", 4))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("%s\n",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left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false;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7984636" y="2103437"/>
            <a:ext cx="3708600" cy="13255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By default, threads are </a:t>
            </a:r>
            <a:r>
              <a:rPr lang="en-US" sz="2400" i="1" dirty="0">
                <a:solidFill>
                  <a:srgbClr val="002060"/>
                </a:solidFill>
              </a:rPr>
              <a:t>joinable</a:t>
            </a:r>
            <a:r>
              <a:rPr lang="en-US" sz="2400" dirty="0">
                <a:solidFill>
                  <a:srgbClr val="002060"/>
                </a:solidFill>
              </a:rPr>
              <a:t>; we’re placing this thread in </a:t>
            </a:r>
            <a:r>
              <a:rPr lang="en-US" sz="2400" i="1" dirty="0">
                <a:solidFill>
                  <a:srgbClr val="002060"/>
                </a:solidFill>
              </a:rPr>
              <a:t>detached</a:t>
            </a:r>
            <a:r>
              <a:rPr lang="en-US" sz="2400" dirty="0">
                <a:solidFill>
                  <a:srgbClr val="002060"/>
                </a:solidFill>
              </a:rPr>
              <a:t> mode</a:t>
            </a:r>
          </a:p>
        </p:txBody>
      </p:sp>
    </p:spTree>
    <p:extLst>
      <p:ext uri="{BB962C8B-B14F-4D97-AF65-F5344CB8AC3E}">
        <p14:creationId xmlns:p14="http://schemas.microsoft.com/office/powerpoint/2010/main" val="9653177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a:xfrm>
            <a:off x="838200" y="365125"/>
            <a:ext cx="10515600" cy="1325563"/>
          </a:xfrm>
        </p:spPr>
        <p:txBody>
          <a:bodyPr/>
          <a:lstStyle/>
          <a:p>
            <a:r>
              <a:rPr lang="en-US" dirty="0"/>
              <a:t>Obtaining a Thread’s Return Value</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515600" cy="4351338"/>
          </a:xfrm>
        </p:spPr>
        <p:txBody>
          <a:bodyPr>
            <a:normAutofit/>
          </a:bodyPr>
          <a:lstStyle/>
          <a:p>
            <a:r>
              <a:rPr lang="en-US" dirty="0"/>
              <a:t>A thread can block until another thread terminates, and retrieve its return value</a:t>
            </a:r>
          </a:p>
          <a:p>
            <a:pPr lvl="1"/>
            <a:r>
              <a:rPr lang="en-US" dirty="0"/>
              <a:t>Does not have to be the “parent thread” (no such thing)</a:t>
            </a:r>
            <a:endParaRPr lang="en-US" dirty="0">
              <a:latin typeface="Lucida Console" panose="020B0609040504020204" pitchFamily="49" charset="0"/>
            </a:endParaRPr>
          </a:p>
          <a:p>
            <a:r>
              <a:rPr lang="en-US" dirty="0">
                <a:latin typeface="Lucida Console" panose="020B0609040504020204" pitchFamily="49" charset="0"/>
              </a:rPr>
              <a:t>int </a:t>
            </a:r>
            <a:r>
              <a:rPr lang="en-US" dirty="0" err="1">
                <a:latin typeface="Lucida Console" panose="020B0609040504020204" pitchFamily="49" charset="0"/>
              </a:rPr>
              <a:t>pthread_join</a:t>
            </a:r>
            <a:r>
              <a:rPr lang="en-US" dirty="0">
                <a:latin typeface="Lucida Console" panose="020B0609040504020204" pitchFamily="49" charset="0"/>
              </a:rPr>
              <a:t>(</a:t>
            </a:r>
            <a:r>
              <a:rPr lang="en-US" dirty="0" err="1">
                <a:latin typeface="Lucida Console" panose="020B0609040504020204" pitchFamily="49" charset="0"/>
              </a:rPr>
              <a:t>pthread_t</a:t>
            </a:r>
            <a:r>
              <a:rPr lang="en-US" dirty="0">
                <a:latin typeface="Lucida Console" panose="020B0609040504020204" pitchFamily="49" charset="0"/>
              </a:rPr>
              <a:t> </a:t>
            </a:r>
            <a:r>
              <a:rPr lang="en-US" dirty="0" err="1">
                <a:latin typeface="Lucida Console" panose="020B0609040504020204" pitchFamily="49" charset="0"/>
              </a:rPr>
              <a:t>tid</a:t>
            </a:r>
            <a:r>
              <a:rPr lang="en-US" dirty="0">
                <a:latin typeface="Lucida Console" panose="020B0609040504020204" pitchFamily="49" charset="0"/>
              </a:rPr>
              <a:t>, void **</a:t>
            </a:r>
            <a:r>
              <a:rPr lang="en-US" dirty="0" err="1">
                <a:latin typeface="Lucida Console" panose="020B0609040504020204" pitchFamily="49" charset="0"/>
              </a:rPr>
              <a:t>retval</a:t>
            </a:r>
            <a:r>
              <a:rPr lang="en-US" dirty="0">
                <a:latin typeface="Lucida Console" panose="020B0609040504020204" pitchFamily="49" charset="0"/>
              </a:rPr>
              <a:t>)</a:t>
            </a:r>
          </a:p>
          <a:p>
            <a:pPr lvl="1"/>
            <a:r>
              <a:rPr lang="en-US" dirty="0"/>
              <a:t>Analogous to </a:t>
            </a:r>
            <a:r>
              <a:rPr lang="en-US" dirty="0" err="1">
                <a:latin typeface="Lucida Console" panose="020B0609040504020204" pitchFamily="49" charset="0"/>
              </a:rPr>
              <a:t>wait_pid</a:t>
            </a:r>
            <a:r>
              <a:rPr lang="en-US" dirty="0">
                <a:latin typeface="Lucida Console" panose="020B0609040504020204" pitchFamily="49" charset="0"/>
              </a:rPr>
              <a:t>()</a:t>
            </a:r>
            <a:endParaRPr lang="en-US" dirty="0"/>
          </a:p>
          <a:p>
            <a:r>
              <a:rPr lang="en-US" dirty="0"/>
              <a:t>Return value set by </a:t>
            </a:r>
            <a:r>
              <a:rPr lang="en-US" dirty="0" err="1">
                <a:latin typeface="Lucida Console" panose="020B0609040504020204" pitchFamily="49" charset="0"/>
              </a:rPr>
              <a:t>pthread_exit</a:t>
            </a:r>
            <a:r>
              <a:rPr lang="en-US" dirty="0">
                <a:latin typeface="Lucida Console" panose="020B0609040504020204" pitchFamily="49" charset="0"/>
              </a:rPr>
              <a:t>(void *</a:t>
            </a:r>
            <a:r>
              <a:rPr lang="en-US" dirty="0" err="1">
                <a:latin typeface="Lucida Console" panose="020B0609040504020204" pitchFamily="49" charset="0"/>
              </a:rPr>
              <a:t>retval</a:t>
            </a:r>
            <a:r>
              <a:rPr lang="en-US" dirty="0">
                <a:latin typeface="Lucida Console" panose="020B0609040504020204" pitchFamily="49" charset="0"/>
              </a:rPr>
              <a:t>)</a:t>
            </a:r>
            <a:endParaRPr lang="en-US" dirty="0"/>
          </a:p>
          <a:p>
            <a:endParaRPr lang="en-US" dirty="0"/>
          </a:p>
          <a:p>
            <a:r>
              <a:rPr lang="en-US" dirty="0"/>
              <a:t>Reaps terminated thread’s resources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44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a:xfrm rot="16200000">
            <a:off x="-2229811" y="4259137"/>
            <a:ext cx="4828674" cy="369052"/>
          </a:xfrm>
        </p:spPr>
        <p:txBody>
          <a:bodyPr/>
          <a:lstStyle/>
          <a:p>
            <a:r>
              <a:rPr lang="en-US" dirty="0"/>
              <a:t>Slide by Bohn</a:t>
            </a:r>
          </a:p>
        </p:txBody>
      </p:sp>
    </p:spTree>
    <p:extLst>
      <p:ext uri="{BB962C8B-B14F-4D97-AF65-F5344CB8AC3E}">
        <p14:creationId xmlns:p14="http://schemas.microsoft.com/office/powerpoint/2010/main" val="15653704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Joinable vs Detached Threads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561109" y="1825625"/>
            <a:ext cx="11353800" cy="4351338"/>
          </a:xfrm>
        </p:spPr>
        <p:txBody>
          <a:bodyPr>
            <a:normAutofit/>
          </a:bodyPr>
          <a:lstStyle/>
          <a:p>
            <a:r>
              <a:rPr lang="en-US" dirty="0"/>
              <a:t>Joinable threads do not release resources until </a:t>
            </a:r>
            <a:r>
              <a:rPr lang="en-US" dirty="0">
                <a:latin typeface="Lucida Console" panose="020B0609040504020204" pitchFamily="49" charset="0"/>
              </a:rPr>
              <a:t>join</a:t>
            </a:r>
            <a:r>
              <a:rPr lang="en-US" dirty="0"/>
              <a:t>ed</a:t>
            </a:r>
          </a:p>
          <a:p>
            <a:r>
              <a:rPr lang="en-US" dirty="0"/>
              <a:t>Detached threads release resources as soon as they terminate</a:t>
            </a:r>
          </a:p>
          <a:p>
            <a:pPr marL="0" indent="0">
              <a:buNone/>
            </a:pPr>
            <a:endParaRPr lang="en-US" dirty="0"/>
          </a:p>
          <a:p>
            <a:r>
              <a:rPr lang="en-US" dirty="0"/>
              <a:t>Thread calling </a:t>
            </a:r>
            <a:r>
              <a:rPr lang="en-US" dirty="0" err="1">
                <a:latin typeface="Lucida Console" panose="020B0609040504020204" pitchFamily="49" charset="0"/>
              </a:rPr>
              <a:t>pthread_join</a:t>
            </a:r>
            <a:r>
              <a:rPr lang="en-US" dirty="0"/>
              <a:t> must block until joining thread terminates</a:t>
            </a:r>
          </a:p>
          <a:p>
            <a:pPr lvl="1"/>
            <a:r>
              <a:rPr lang="en-US" dirty="0"/>
              <a:t>Can force thread to terminate with </a:t>
            </a:r>
            <a:r>
              <a:rPr lang="en-US" dirty="0" err="1">
                <a:latin typeface="Lucida Console" panose="020B0609040504020204" pitchFamily="49" charset="0"/>
              </a:rPr>
              <a:t>pthread_kill</a:t>
            </a:r>
            <a:endParaRPr lang="en-US" dirty="0">
              <a:latin typeface="Lucida Console" panose="020B0609040504020204" pitchFamily="49" charset="0"/>
            </a:endParaRPr>
          </a:p>
          <a:p>
            <a:r>
              <a:rPr lang="en-US" dirty="0"/>
              <a:t>Detached threads cannot provide a return value</a:t>
            </a:r>
          </a:p>
          <a:p>
            <a:endParaRPr lang="en-US" dirty="0"/>
          </a:p>
          <a:p>
            <a:r>
              <a:rPr lang="en-US" dirty="0"/>
              <a:t>Chat server doesn’t care when handler threads terminate, doesn’t need return value – run threads in detached mode</a:t>
            </a:r>
          </a:p>
          <a:p>
            <a:endParaRPr lang="en-US" dirty="0"/>
          </a:p>
          <a:p>
            <a:endParaRPr lang="en-US" dirty="0"/>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5529696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2691F966-FBE3-414D-B239-4A9D0CCCD719}"/>
              </a:ext>
            </a:extLst>
          </p:cNvPr>
          <p:cNvSpPr/>
          <p:nvPr/>
        </p:nvSpPr>
        <p:spPr>
          <a:xfrm>
            <a:off x="226091" y="1690688"/>
            <a:ext cx="10234091" cy="8949603"/>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repeat_message</a:t>
            </a:r>
            <a:r>
              <a:rPr lang="en-US" dirty="0">
                <a:solidFill>
                  <a:srgbClr val="FF0000"/>
                </a:solidFill>
                <a:latin typeface="Lucida Console" panose="020B0609040504020204" pitchFamily="49" charset="0"/>
              </a:rPr>
              <a:t>(</a:t>
            </a:r>
            <a:r>
              <a:rPr lang="en-US" dirty="0" err="1">
                <a:solidFill>
                  <a:srgbClr val="FF0000"/>
                </a:solidFill>
                <a:latin typeface="Lucida Console" panose="020B0609040504020204" pitchFamily="49" charset="0"/>
              </a:rPr>
              <a:t>client_socket_fd_list</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client_list_length</a:t>
            </a:r>
            <a:r>
              <a:rPr lang="en-US" dirty="0">
                <a:solidFill>
                  <a:srgbClr val="FF0000"/>
                </a:solidFill>
                <a:latin typeface="Lucida Console" panose="020B0609040504020204" pitchFamily="49" charset="0"/>
              </a:rPr>
              <a:t>,</a:t>
            </a:r>
          </a:p>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message_to_repeat</a:t>
            </a:r>
            <a:r>
              <a:rPr lang="en-US" dirty="0">
                <a:solidFill>
                  <a:srgbClr val="FF00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name, buffer);</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strncmp</a:t>
            </a:r>
            <a:r>
              <a:rPr lang="en-US" dirty="0">
                <a:solidFill>
                  <a:srgbClr val="00FA00"/>
                </a:solidFill>
                <a:latin typeface="Lucida Console" panose="020B0609040504020204" pitchFamily="49" charset="0"/>
              </a:rPr>
              <a:t>(buffer, "EXIT", 4))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("%s\n",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left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false;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1265182" y="3930651"/>
            <a:ext cx="10926818" cy="2927349"/>
          </a:xfrm>
          <a:prstGeom prst="roundRect">
            <a:avLst>
              <a:gd name="adj" fmla="val 20944"/>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void </a:t>
            </a:r>
            <a:r>
              <a:rPr lang="en-US" dirty="0" err="1">
                <a:solidFill>
                  <a:srgbClr val="FECC1F"/>
                </a:solidFill>
                <a:latin typeface="Lucida Console" panose="020B0609040504020204" pitchFamily="49" charset="0"/>
              </a:rPr>
              <a:t>repeat_message</a:t>
            </a:r>
            <a:r>
              <a:rPr lang="en-US" dirty="0">
                <a:solidFill>
                  <a:srgbClr val="FECC1F"/>
                </a:solidFill>
                <a:latin typeface="Lucida Console" panose="020B0609040504020204" pitchFamily="49" charset="0"/>
              </a:rPr>
              <a:t>(int *</a:t>
            </a:r>
            <a:r>
              <a:rPr lang="en-US" dirty="0" err="1">
                <a:solidFill>
                  <a:srgbClr val="FECC1F"/>
                </a:solidFill>
                <a:latin typeface="Lucida Console" panose="020B0609040504020204" pitchFamily="49" charset="0"/>
              </a:rPr>
              <a:t>client_fd_list</a:t>
            </a:r>
            <a:r>
              <a:rPr lang="en-US" dirty="0">
                <a:solidFill>
                  <a:srgbClr val="FECC1F"/>
                </a:solidFill>
                <a:latin typeface="Lucida Console" panose="020B0609040504020204" pitchFamily="49" charset="0"/>
              </a:rPr>
              <a:t>, int </a:t>
            </a:r>
            <a:r>
              <a:rPr lang="en-US" dirty="0" err="1">
                <a:solidFill>
                  <a:srgbClr val="FECC1F"/>
                </a:solidFill>
                <a:latin typeface="Lucida Console" panose="020B0609040504020204" pitchFamily="49" charset="0"/>
              </a:rPr>
              <a:t>list_length</a:t>
            </a:r>
            <a:r>
              <a:rPr lang="en-US" dirty="0">
                <a:solidFill>
                  <a:srgbClr val="FECC1F"/>
                </a:solidFill>
                <a:latin typeface="Lucida Console" panose="020B0609040504020204" pitchFamily="49" charset="0"/>
              </a:rPr>
              <a:t>, char *message)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printf</a:t>
            </a:r>
            <a:r>
              <a:rPr lang="en-US" dirty="0">
                <a:solidFill>
                  <a:srgbClr val="FECC1F"/>
                </a:solidFill>
                <a:latin typeface="Lucida Console" panose="020B0609040504020204" pitchFamily="49" charset="0"/>
              </a:rPr>
              <a:t>("%s\n", message);</a:t>
            </a:r>
          </a:p>
          <a:p>
            <a:r>
              <a:rPr lang="en-US" dirty="0">
                <a:solidFill>
                  <a:srgbClr val="FECC1F"/>
                </a:solidFill>
                <a:latin typeface="Lucida Console" panose="020B0609040504020204" pitchFamily="49" charset="0"/>
              </a:rPr>
              <a:t>  for (int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 0;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&lt; </a:t>
            </a:r>
            <a:r>
              <a:rPr lang="en-US" dirty="0" err="1">
                <a:solidFill>
                  <a:srgbClr val="FECC1F"/>
                </a:solidFill>
                <a:latin typeface="Lucida Console" panose="020B0609040504020204" pitchFamily="49" charset="0"/>
              </a:rPr>
              <a:t>list_length</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if (</a:t>
            </a:r>
            <a:r>
              <a:rPr lang="en-US" dirty="0" err="1">
                <a:solidFill>
                  <a:srgbClr val="FECC1F"/>
                </a:solidFill>
                <a:latin typeface="Lucida Console" panose="020B0609040504020204" pitchFamily="49" charset="0"/>
              </a:rPr>
              <a:t>client_fd_list</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client_fd_list</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message);</a:t>
            </a:r>
          </a:p>
          <a:p>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bzero</a:t>
            </a:r>
            <a:r>
              <a:rPr lang="en-US" dirty="0">
                <a:solidFill>
                  <a:srgbClr val="FECC1F"/>
                </a:solidFill>
                <a:latin typeface="Lucida Console" panose="020B0609040504020204" pitchFamily="49" charset="0"/>
              </a:rPr>
              <a:t>(message, BUFFER_SIZE);</a:t>
            </a:r>
          </a:p>
          <a:p>
            <a:r>
              <a:rPr lang="en-US" dirty="0">
                <a:solidFill>
                  <a:srgbClr val="FECC1F"/>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6608618" y="433387"/>
            <a:ext cx="5084617" cy="2295958"/>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Threads use shared memory –</a:t>
            </a:r>
          </a:p>
          <a:p>
            <a:pPr algn="ctr"/>
            <a:r>
              <a:rPr lang="en-US" sz="2400" dirty="0">
                <a:solidFill>
                  <a:srgbClr val="002060"/>
                </a:solidFill>
              </a:rPr>
              <a:t>When a socket is added to / removed from </a:t>
            </a:r>
            <a:r>
              <a:rPr lang="en-US" sz="2400" dirty="0" err="1">
                <a:solidFill>
                  <a:srgbClr val="002060"/>
                </a:solidFill>
                <a:latin typeface="Lucida Console" panose="020B0609040504020204" pitchFamily="49" charset="0"/>
              </a:rPr>
              <a:t>client_socket_fd_list</a:t>
            </a:r>
            <a:r>
              <a:rPr lang="en-US" sz="2400" dirty="0">
                <a:solidFill>
                  <a:srgbClr val="002060"/>
                </a:solidFill>
              </a:rPr>
              <a:t>,</a:t>
            </a:r>
            <a:br>
              <a:rPr lang="en-US" sz="2400" dirty="0">
                <a:solidFill>
                  <a:srgbClr val="002060"/>
                </a:solidFill>
              </a:rPr>
            </a:br>
            <a:r>
              <a:rPr lang="en-US" sz="2400" i="1" dirty="0">
                <a:solidFill>
                  <a:srgbClr val="002060"/>
                </a:solidFill>
              </a:rPr>
              <a:t>all</a:t>
            </a:r>
            <a:r>
              <a:rPr lang="en-US" sz="2400" dirty="0">
                <a:solidFill>
                  <a:srgbClr val="002060"/>
                </a:solidFill>
              </a:rPr>
              <a:t> threads have the update.</a:t>
            </a:r>
            <a:br>
              <a:rPr lang="en-US" sz="2400" dirty="0">
                <a:solidFill>
                  <a:srgbClr val="002060"/>
                </a:solidFill>
              </a:rPr>
            </a:br>
            <a:r>
              <a:rPr lang="en-US" sz="2400" dirty="0">
                <a:solidFill>
                  <a:srgbClr val="002060"/>
                </a:solidFill>
              </a:rPr>
              <a:t>No need to send a message to a “repeater” thread.</a:t>
            </a:r>
          </a:p>
        </p:txBody>
      </p:sp>
    </p:spTree>
    <p:extLst>
      <p:ext uri="{BB962C8B-B14F-4D97-AF65-F5344CB8AC3E}">
        <p14:creationId xmlns:p14="http://schemas.microsoft.com/office/powerpoint/2010/main" val="3251861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226091" y="1690689"/>
            <a:ext cx="10234091" cy="4665662"/>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FECC1F"/>
                </a:solidFill>
                <a:latin typeface="Lucida Console" panose="020B0609040504020204" pitchFamily="49" charset="0"/>
              </a:rPr>
              <a:t>  close(</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free(</a:t>
            </a:r>
            <a:r>
              <a:rPr lang="en-US" dirty="0" err="1">
                <a:solidFill>
                  <a:srgbClr val="FECC1F"/>
                </a:solidFill>
                <a:latin typeface="Lucida Console" panose="020B0609040504020204" pitchFamily="49" charset="0"/>
              </a:rPr>
              <a:t>message_to_repeat</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7818381" y="4665663"/>
            <a:ext cx="3708600" cy="13255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If this thread doesn’t clean up after itself, it’ll cause a resource leak.</a:t>
            </a:r>
          </a:p>
        </p:txBody>
      </p:sp>
    </p:spTree>
    <p:extLst>
      <p:ext uri="{BB962C8B-B14F-4D97-AF65-F5344CB8AC3E}">
        <p14:creationId xmlns:p14="http://schemas.microsoft.com/office/powerpoint/2010/main" val="16092899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Synchronizing Access to Shared Resources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647218" cy="4351338"/>
          </a:xfrm>
        </p:spPr>
        <p:txBody>
          <a:bodyPr/>
          <a:lstStyle/>
          <a:p>
            <a:r>
              <a:rPr lang="en-US" dirty="0"/>
              <a:t>If only one thread at a time should have access to a shared variable or resource, use a mutual exclusion token</a:t>
            </a:r>
          </a:p>
          <a:p>
            <a:endParaRPr lang="en-US" dirty="0"/>
          </a:p>
          <a:p>
            <a:r>
              <a:rPr lang="en-US" dirty="0" err="1">
                <a:latin typeface="Lucida Console" panose="020B0609040504020204" pitchFamily="49" charset="0"/>
              </a:rPr>
              <a:t>pthread_mutex_init</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br>
              <a:rPr lang="en-US" dirty="0">
                <a:latin typeface="Lucida Console" panose="020B0609040504020204" pitchFamily="49" charset="0"/>
              </a:rPr>
            </a:br>
            <a:r>
              <a:rPr lang="en-US" dirty="0">
                <a:latin typeface="Lucida Console" panose="020B0609040504020204" pitchFamily="49" charset="0"/>
              </a:rPr>
              <a:t>                   </a:t>
            </a:r>
            <a:r>
              <a:rPr lang="en-US" dirty="0" err="1">
                <a:latin typeface="Lucida Console" panose="020B0609040504020204" pitchFamily="49" charset="0"/>
              </a:rPr>
              <a:t>pthread_mutexattr_t</a:t>
            </a:r>
            <a:r>
              <a:rPr lang="en-US" dirty="0">
                <a:latin typeface="Lucida Console" panose="020B0609040504020204" pitchFamily="49" charset="0"/>
              </a:rPr>
              <a:t> *</a:t>
            </a:r>
            <a:r>
              <a:rPr lang="en-US" dirty="0" err="1">
                <a:latin typeface="Lucida Console" panose="020B0609040504020204" pitchFamily="49" charset="0"/>
              </a:rPr>
              <a:t>attr</a:t>
            </a:r>
            <a:r>
              <a:rPr lang="en-US" dirty="0">
                <a:latin typeface="Lucida Console" panose="020B0609040504020204" pitchFamily="49" charset="0"/>
              </a:rPr>
              <a:t>)</a:t>
            </a:r>
          </a:p>
          <a:p>
            <a:r>
              <a:rPr lang="en-US" dirty="0" err="1">
                <a:latin typeface="Lucida Console" panose="020B0609040504020204" pitchFamily="49" charset="0"/>
              </a:rPr>
              <a:t>pthread_mutex_lock</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p>
          <a:p>
            <a:pPr lvl="1"/>
            <a:r>
              <a:rPr lang="en-US" dirty="0"/>
              <a:t>If </a:t>
            </a:r>
            <a:r>
              <a:rPr lang="en-US" dirty="0">
                <a:latin typeface="Lucida Console" panose="020B0609040504020204" pitchFamily="49" charset="0"/>
              </a:rPr>
              <a:t>mutex</a:t>
            </a:r>
            <a:r>
              <a:rPr lang="en-US" dirty="0"/>
              <a:t> is locked, </a:t>
            </a:r>
            <a:r>
              <a:rPr lang="en-US" dirty="0" err="1">
                <a:latin typeface="Lucida Console" panose="020B0609040504020204" pitchFamily="49" charset="0"/>
              </a:rPr>
              <a:t>pthread_mutex_lock</a:t>
            </a:r>
            <a:r>
              <a:rPr lang="en-US" dirty="0"/>
              <a:t> blocks until </a:t>
            </a:r>
            <a:r>
              <a:rPr lang="en-US" dirty="0">
                <a:latin typeface="Lucida Console" panose="020B0609040504020204" pitchFamily="49" charset="0"/>
              </a:rPr>
              <a:t>mutex</a:t>
            </a:r>
            <a:r>
              <a:rPr lang="en-US" dirty="0"/>
              <a:t> is unlocked</a:t>
            </a:r>
          </a:p>
          <a:p>
            <a:r>
              <a:rPr lang="en-US" dirty="0" err="1">
                <a:latin typeface="Lucida Console" panose="020B0609040504020204" pitchFamily="49" charset="0"/>
              </a:rPr>
              <a:t>pthread_mutex_unlock</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p>
          <a:p>
            <a:r>
              <a:rPr lang="en-US" dirty="0" err="1">
                <a:latin typeface="Lucida Console" panose="020B0609040504020204" pitchFamily="49" charset="0"/>
              </a:rPr>
              <a:t>pthread_mutex_destroy</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p>
          <a:p>
            <a:endParaRPr lang="en-US" dirty="0">
              <a:latin typeface="Lucida Console" panose="020B0609040504020204" pitchFamily="49" charset="0"/>
            </a:endParaRPr>
          </a:p>
          <a:p>
            <a:endParaRPr lang="en-US" dirty="0">
              <a:latin typeface="Lucida Console" panose="020B0609040504020204" pitchFamily="49" charset="0"/>
            </a:endParaRP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7951550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3">
              <a:alphaModFix amt="32660"/>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Process- vs Thread-Based Concurrency</a:t>
            </a:r>
          </a:p>
        </p:txBody>
      </p:sp>
      <p:sp>
        <p:nvSpPr>
          <p:cNvPr id="9" name="Text Placeholder 8">
            <a:extLst>
              <a:ext uri="{FF2B5EF4-FFF2-40B4-BE49-F238E27FC236}">
                <a16:creationId xmlns:a16="http://schemas.microsoft.com/office/drawing/2014/main" id="{208754F0-FF03-9A42-B9DC-D52DFBB1A91F}"/>
              </a:ext>
            </a:extLst>
          </p:cNvPr>
          <p:cNvSpPr>
            <a:spLocks noGrp="1"/>
          </p:cNvSpPr>
          <p:nvPr>
            <p:ph type="body" idx="1"/>
          </p:nvPr>
        </p:nvSpPr>
        <p:spPr/>
        <p:txBody>
          <a:bodyPr/>
          <a:lstStyle/>
          <a:p>
            <a:r>
              <a:rPr lang="en-US" dirty="0">
                <a:solidFill>
                  <a:srgbClr val="FFFF00"/>
                </a:solidFill>
              </a:rPr>
              <a:t>Processes</a:t>
            </a:r>
          </a:p>
        </p:txBody>
      </p:sp>
      <p:sp>
        <p:nvSpPr>
          <p:cNvPr id="10" name="Content Placeholder 9">
            <a:extLst>
              <a:ext uri="{FF2B5EF4-FFF2-40B4-BE49-F238E27FC236}">
                <a16:creationId xmlns:a16="http://schemas.microsoft.com/office/drawing/2014/main" id="{9A483AD5-532B-F844-B0DE-59D3628E9372}"/>
              </a:ext>
            </a:extLst>
          </p:cNvPr>
          <p:cNvSpPr>
            <a:spLocks noGrp="1"/>
          </p:cNvSpPr>
          <p:nvPr>
            <p:ph sz="half" idx="2"/>
          </p:nvPr>
        </p:nvSpPr>
        <p:spPr>
          <a:xfrm>
            <a:off x="839788" y="2505075"/>
            <a:ext cx="5157787" cy="4216400"/>
          </a:xfrm>
        </p:spPr>
        <p:txBody>
          <a:bodyPr>
            <a:normAutofit fontScale="92500" lnSpcReduction="10000"/>
          </a:bodyPr>
          <a:lstStyle/>
          <a:p>
            <a:r>
              <a:rPr lang="en-US" dirty="0">
                <a:solidFill>
                  <a:srgbClr val="FFFF00"/>
                </a:solidFill>
              </a:rPr>
              <a:t>Clean sharing model</a:t>
            </a:r>
          </a:p>
          <a:p>
            <a:pPr lvl="1"/>
            <a:r>
              <a:rPr lang="en-US" dirty="0">
                <a:solidFill>
                  <a:srgbClr val="FFFF00"/>
                </a:solidFill>
              </a:rPr>
              <a:t>No shared variables</a:t>
            </a:r>
          </a:p>
          <a:p>
            <a:pPr lvl="1"/>
            <a:r>
              <a:rPr lang="en-US" dirty="0">
                <a:solidFill>
                  <a:srgbClr val="FFFF00"/>
                </a:solidFill>
              </a:rPr>
              <a:t>No shared file descriptors</a:t>
            </a:r>
          </a:p>
          <a:p>
            <a:pPr lvl="1"/>
            <a:r>
              <a:rPr lang="en-US" dirty="0">
                <a:solidFill>
                  <a:srgbClr val="FFFF00"/>
                </a:solidFill>
              </a:rPr>
              <a:t>Shares file tables</a:t>
            </a:r>
          </a:p>
          <a:p>
            <a:r>
              <a:rPr lang="en-US" dirty="0">
                <a:solidFill>
                  <a:srgbClr val="FFFF00"/>
                </a:solidFill>
              </a:rPr>
              <a:t>Simple concurrency model</a:t>
            </a:r>
          </a:p>
          <a:p>
            <a:endParaRPr lang="en-US" dirty="0">
              <a:solidFill>
                <a:srgbClr val="FFFF00"/>
              </a:solidFill>
            </a:endParaRPr>
          </a:p>
          <a:p>
            <a:r>
              <a:rPr lang="en-US" dirty="0">
                <a:solidFill>
                  <a:srgbClr val="FFFF00"/>
                </a:solidFill>
              </a:rPr>
              <a:t>Additional overhead for process control</a:t>
            </a:r>
          </a:p>
          <a:p>
            <a:r>
              <a:rPr lang="en-US" dirty="0">
                <a:solidFill>
                  <a:srgbClr val="FFFF00"/>
                </a:solidFill>
              </a:rPr>
              <a:t>Difficult to share data between processes</a:t>
            </a:r>
          </a:p>
          <a:p>
            <a:pPr lvl="1"/>
            <a:r>
              <a:rPr lang="en-US" dirty="0">
                <a:solidFill>
                  <a:srgbClr val="FFFF00"/>
                </a:solidFill>
              </a:rPr>
              <a:t>FIFO pipes</a:t>
            </a:r>
          </a:p>
        </p:txBody>
      </p:sp>
      <p:sp>
        <p:nvSpPr>
          <p:cNvPr id="11" name="Text Placeholder 10">
            <a:extLst>
              <a:ext uri="{FF2B5EF4-FFF2-40B4-BE49-F238E27FC236}">
                <a16:creationId xmlns:a16="http://schemas.microsoft.com/office/drawing/2014/main" id="{6B93E4A6-10A9-034D-A048-28B2ED3AD5D3}"/>
              </a:ext>
            </a:extLst>
          </p:cNvPr>
          <p:cNvSpPr>
            <a:spLocks noGrp="1"/>
          </p:cNvSpPr>
          <p:nvPr>
            <p:ph type="body" sz="quarter" idx="3"/>
          </p:nvPr>
        </p:nvSpPr>
        <p:spPr/>
        <p:txBody>
          <a:bodyPr/>
          <a:lstStyle/>
          <a:p>
            <a:r>
              <a:rPr lang="en-US" dirty="0">
                <a:solidFill>
                  <a:srgbClr val="FFFF00"/>
                </a:solidFill>
              </a:rPr>
              <a:t>Threads</a:t>
            </a:r>
          </a:p>
        </p:txBody>
      </p:sp>
      <p:sp>
        <p:nvSpPr>
          <p:cNvPr id="12" name="Content Placeholder 11">
            <a:extLst>
              <a:ext uri="{FF2B5EF4-FFF2-40B4-BE49-F238E27FC236}">
                <a16:creationId xmlns:a16="http://schemas.microsoft.com/office/drawing/2014/main" id="{692E726B-3F3C-C84D-A9D8-C22689C21718}"/>
              </a:ext>
            </a:extLst>
          </p:cNvPr>
          <p:cNvSpPr>
            <a:spLocks noGrp="1"/>
          </p:cNvSpPr>
          <p:nvPr>
            <p:ph sz="quarter" idx="4"/>
          </p:nvPr>
        </p:nvSpPr>
        <p:spPr>
          <a:xfrm>
            <a:off x="6172200" y="2505075"/>
            <a:ext cx="5183188" cy="4216400"/>
          </a:xfrm>
        </p:spPr>
        <p:txBody>
          <a:bodyPr>
            <a:normAutofit lnSpcReduction="10000"/>
          </a:bodyPr>
          <a:lstStyle/>
          <a:p>
            <a:r>
              <a:rPr lang="en-US" dirty="0">
                <a:solidFill>
                  <a:srgbClr val="FFFF00"/>
                </a:solidFill>
              </a:rPr>
              <a:t>Easy to share data between threads</a:t>
            </a:r>
          </a:p>
          <a:p>
            <a:pPr lvl="1"/>
            <a:r>
              <a:rPr lang="en-US" dirty="0">
                <a:solidFill>
                  <a:srgbClr val="FFFF00"/>
                </a:solidFill>
              </a:rPr>
              <a:t>Shared address space</a:t>
            </a:r>
          </a:p>
          <a:p>
            <a:r>
              <a:rPr lang="en-US" dirty="0">
                <a:solidFill>
                  <a:srgbClr val="FFFF00"/>
                </a:solidFill>
              </a:rPr>
              <a:t>Insidious bugs due to shared variables</a:t>
            </a:r>
          </a:p>
          <a:p>
            <a:pPr lvl="1"/>
            <a:r>
              <a:rPr lang="en-US" dirty="0">
                <a:solidFill>
                  <a:srgbClr val="FFFF00"/>
                </a:solidFill>
              </a:rPr>
              <a:t>Subtle, difficult to reproduce</a:t>
            </a:r>
          </a:p>
          <a:p>
            <a:pPr lvl="1"/>
            <a:r>
              <a:rPr lang="en-US" dirty="0">
                <a:solidFill>
                  <a:srgbClr val="FFFF00"/>
                </a:solidFill>
              </a:rPr>
              <a:t>Sharing might be unintentional!</a:t>
            </a:r>
          </a:p>
          <a:p>
            <a:endParaRPr lang="en-US" dirty="0">
              <a:solidFill>
                <a:srgbClr val="FFFF00"/>
              </a:solidFill>
            </a:endParaRPr>
          </a:p>
          <a:p>
            <a:r>
              <a:rPr lang="en-US" dirty="0">
                <a:solidFill>
                  <a:srgbClr val="FFFF00"/>
                </a:solidFill>
              </a:rPr>
              <a:t>Overhead for thread control, but more efficient than for processes</a:t>
            </a:r>
          </a:p>
          <a:p>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13" name="Text Placeholder 12">
            <a:extLst>
              <a:ext uri="{FF2B5EF4-FFF2-40B4-BE49-F238E27FC236}">
                <a16:creationId xmlns:a16="http://schemas.microsoft.com/office/drawing/2014/main" id="{37A406DD-76AC-9141-8B7B-949CE51BC82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252445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Example: Chat Server</a:t>
            </a:r>
            <a:br>
              <a:rPr lang="en-US" dirty="0"/>
            </a:br>
            <a:r>
              <a:rPr lang="en-US" dirty="0"/>
              <a:t>One Client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pPr/>
              <a:t>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12" name="Rounded Rectangle 11">
            <a:extLst>
              <a:ext uri="{FF2B5EF4-FFF2-40B4-BE49-F238E27FC236}">
                <a16:creationId xmlns:a16="http://schemas.microsoft.com/office/drawing/2014/main" id="{51101771-2734-9D4E-B2BA-4797FCEADB0D}"/>
              </a:ext>
            </a:extLst>
          </p:cNvPr>
          <p:cNvSpPr/>
          <p:nvPr/>
        </p:nvSpPr>
        <p:spPr>
          <a:xfrm>
            <a:off x="-43070" y="1869974"/>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connect_to_server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connect(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char hostname[BUFFER_SIZE];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gethostname</a:t>
            </a:r>
            <a:r>
              <a:rPr lang="en-US" dirty="0">
                <a:solidFill>
                  <a:srgbClr val="00FA00"/>
                </a:solidFill>
                <a:latin typeface="Lucida Console" panose="020B0609040504020204" pitchFamily="49" charset="0"/>
              </a:rPr>
              <a:t>(hostname, BUFFER_SIZE))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hostname);</a:t>
            </a:r>
          </a:p>
          <a:p>
            <a:r>
              <a:rPr lang="en-US" dirty="0">
                <a:solidFill>
                  <a:srgbClr val="00FA00"/>
                </a:solidFill>
                <a:latin typeface="Lucida Console" panose="020B0609040504020204" pitchFamily="49" charset="0"/>
              </a:rPr>
              <a:t>}</a:t>
            </a:r>
          </a:p>
        </p:txBody>
      </p:sp>
      <p:sp>
        <p:nvSpPr>
          <p:cNvPr id="13" name="Rounded Rectangle 12">
            <a:extLst>
              <a:ext uri="{FF2B5EF4-FFF2-40B4-BE49-F238E27FC236}">
                <a16:creationId xmlns:a16="http://schemas.microsoft.com/office/drawing/2014/main" id="{549026FC-4462-084A-92A6-9C848D432B85}"/>
              </a:ext>
            </a:extLst>
          </p:cNvPr>
          <p:cNvSpPr/>
          <p:nvPr/>
        </p:nvSpPr>
        <p:spPr>
          <a:xfrm>
            <a:off x="-43070" y="4452696"/>
            <a:ext cx="7129670" cy="219986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accept_connection</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listening_socket_fd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accept(</a:t>
            </a:r>
            <a:r>
              <a:rPr lang="en-US" dirty="0" err="1">
                <a:solidFill>
                  <a:srgbClr val="FECC1F"/>
                </a:solidFill>
                <a:latin typeface="Lucida Console" panose="020B0609040504020204" pitchFamily="49" charset="0"/>
              </a:rPr>
              <a:t>listening_socket_fd</a:t>
            </a:r>
            <a:r>
              <a:rPr lang="en-US" dirty="0">
                <a:solidFill>
                  <a:srgbClr val="FECC1F"/>
                </a:solidFill>
                <a:latin typeface="Lucida Console" panose="020B0609040504020204" pitchFamily="49" charset="0"/>
              </a:rPr>
              <a:t>, …)</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pic>
        <p:nvPicPr>
          <p:cNvPr id="39" name="Picture 38">
            <a:extLst>
              <a:ext uri="{FF2B5EF4-FFF2-40B4-BE49-F238E27FC236}">
                <a16:creationId xmlns:a16="http://schemas.microsoft.com/office/drawing/2014/main" id="{DA0E7D16-9500-8242-819B-E77B835C6460}"/>
              </a:ext>
            </a:extLst>
          </p:cNvPr>
          <p:cNvPicPr>
            <a:picLocks noChangeAspect="1"/>
          </p:cNvPicPr>
          <p:nvPr/>
        </p:nvPicPr>
        <p:blipFill>
          <a:blip r:embed="rId3"/>
          <a:stretch>
            <a:fillRect/>
          </a:stretch>
        </p:blipFill>
        <p:spPr>
          <a:xfrm>
            <a:off x="7424382" y="598470"/>
            <a:ext cx="3652959" cy="5991744"/>
          </a:xfrm>
          <a:prstGeom prst="rect">
            <a:avLst/>
          </a:prstGeom>
        </p:spPr>
      </p:pic>
      <p:grpSp>
        <p:nvGrpSpPr>
          <p:cNvPr id="5" name="Group 4">
            <a:extLst>
              <a:ext uri="{FF2B5EF4-FFF2-40B4-BE49-F238E27FC236}">
                <a16:creationId xmlns:a16="http://schemas.microsoft.com/office/drawing/2014/main" id="{25C09D8C-D4F4-C94A-81A4-75E58649F1BC}"/>
              </a:ext>
            </a:extLst>
          </p:cNvPr>
          <p:cNvGrpSpPr/>
          <p:nvPr/>
        </p:nvGrpSpPr>
        <p:grpSpPr>
          <a:xfrm rot="5400000">
            <a:off x="7185892" y="936319"/>
            <a:ext cx="1045029" cy="369332"/>
            <a:chOff x="6810111" y="910511"/>
            <a:chExt cx="1045029" cy="369332"/>
          </a:xfrm>
        </p:grpSpPr>
        <p:sp>
          <p:nvSpPr>
            <p:cNvPr id="9" name="TextBox 8">
              <a:extLst>
                <a:ext uri="{FF2B5EF4-FFF2-40B4-BE49-F238E27FC236}">
                  <a16:creationId xmlns:a16="http://schemas.microsoft.com/office/drawing/2014/main" id="{E41C3D24-B42B-0D44-AC18-3CFE78AAE67E}"/>
                </a:ext>
              </a:extLst>
            </p:cNvPr>
            <p:cNvSpPr txBox="1"/>
            <p:nvPr/>
          </p:nvSpPr>
          <p:spPr>
            <a:xfrm>
              <a:off x="6810111" y="910511"/>
              <a:ext cx="614271" cy="369332"/>
            </a:xfrm>
            <a:prstGeom prst="rect">
              <a:avLst/>
            </a:prstGeom>
            <a:noFill/>
          </p:spPr>
          <p:txBody>
            <a:bodyPr wrap="none" rtlCol="0">
              <a:spAutoFit/>
            </a:bodyPr>
            <a:lstStyle/>
            <a:p>
              <a:r>
                <a:rPr lang="en-US" dirty="0"/>
                <a:t>time</a:t>
              </a:r>
            </a:p>
          </p:txBody>
        </p:sp>
        <p:cxnSp>
          <p:nvCxnSpPr>
            <p:cNvPr id="10" name="Straight Arrow Connector 9">
              <a:extLst>
                <a:ext uri="{FF2B5EF4-FFF2-40B4-BE49-F238E27FC236}">
                  <a16:creationId xmlns:a16="http://schemas.microsoft.com/office/drawing/2014/main" id="{0744CCAC-12CF-A344-B1B3-9266749A2FA1}"/>
                </a:ext>
              </a:extLst>
            </p:cNvPr>
            <p:cNvCxnSpPr>
              <a:cxnSpLocks/>
            </p:cNvCxnSpPr>
            <p:nvPr/>
          </p:nvCxnSpPr>
          <p:spPr>
            <a:xfrm>
              <a:off x="7441483" y="1104300"/>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881504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Common Problems</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193655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Common Concurrency Issues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p:txBody>
          <a:bodyPr>
            <a:normAutofit/>
          </a:bodyPr>
          <a:lstStyle/>
          <a:p>
            <a:r>
              <a:rPr lang="en-US" dirty="0"/>
              <a:t>Nondeterminism</a:t>
            </a:r>
          </a:p>
          <a:p>
            <a:endParaRPr lang="en-US" dirty="0"/>
          </a:p>
          <a:p>
            <a:r>
              <a:rPr lang="en-US" dirty="0"/>
              <a:t>Atomicity</a:t>
            </a:r>
          </a:p>
          <a:p>
            <a:endParaRPr lang="en-US" dirty="0"/>
          </a:p>
          <a:p>
            <a:r>
              <a:rPr lang="en-US" dirty="0"/>
              <a:t>Race Conditions</a:t>
            </a:r>
          </a:p>
          <a:p>
            <a:endParaRPr lang="en-US" dirty="0"/>
          </a:p>
        </p:txBody>
      </p:sp>
      <p:sp>
        <p:nvSpPr>
          <p:cNvPr id="4" name="Content Placeholder 3">
            <a:extLst>
              <a:ext uri="{FF2B5EF4-FFF2-40B4-BE49-F238E27FC236}">
                <a16:creationId xmlns:a16="http://schemas.microsoft.com/office/drawing/2014/main" id="{18C5B54F-EACB-F044-A2A9-2F561C26BCA5}"/>
              </a:ext>
            </a:extLst>
          </p:cNvPr>
          <p:cNvSpPr>
            <a:spLocks noGrp="1"/>
          </p:cNvSpPr>
          <p:nvPr>
            <p:ph sz="half" idx="2"/>
          </p:nvPr>
        </p:nvSpPr>
        <p:spPr/>
        <p:txBody>
          <a:bodyPr/>
          <a:lstStyle/>
          <a:p>
            <a:r>
              <a:rPr lang="en-US" dirty="0"/>
              <a:t>Deadlock</a:t>
            </a:r>
          </a:p>
          <a:p>
            <a:endParaRPr lang="en-US" dirty="0"/>
          </a:p>
          <a:p>
            <a:r>
              <a:rPr lang="en-US" dirty="0" err="1"/>
              <a:t>Livelock</a:t>
            </a:r>
            <a:endParaRPr lang="en-US" dirty="0"/>
          </a:p>
          <a:p>
            <a:endParaRPr lang="en-US" dirty="0"/>
          </a:p>
          <a:p>
            <a:r>
              <a:rPr lang="en-US" dirty="0"/>
              <a:t>Starvation / Fairness</a:t>
            </a:r>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407207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8E6A10-1535-2E40-AF56-C82237205E2A}"/>
              </a:ext>
            </a:extLst>
          </p:cNvPr>
          <p:cNvSpPr>
            <a:spLocks noGrp="1"/>
          </p:cNvSpPr>
          <p:nvPr>
            <p:ph type="title"/>
          </p:nvPr>
        </p:nvSpPr>
        <p:spPr/>
        <p:txBody>
          <a:bodyPr/>
          <a:lstStyle/>
          <a:p>
            <a:r>
              <a:rPr lang="en-US" dirty="0"/>
              <a:t>Using a</a:t>
            </a:r>
            <a:br>
              <a:rPr lang="en-US" dirty="0"/>
            </a:br>
            <a:r>
              <a:rPr lang="en-US" dirty="0"/>
              <a:t>Shared Variable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68125D31-C3ED-8644-BF74-7F78EAF3085A}"/>
              </a:ext>
            </a:extLst>
          </p:cNvPr>
          <p:cNvSpPr/>
          <p:nvPr/>
        </p:nvSpPr>
        <p:spPr>
          <a:xfrm>
            <a:off x="175086" y="3040856"/>
            <a:ext cx="7084694" cy="3798599"/>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 = 0;</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8AEA56C4-0554-814C-9335-E0DF7F423EC1}"/>
              </a:ext>
            </a:extLst>
          </p:cNvPr>
          <p:cNvSpPr/>
          <p:nvPr/>
        </p:nvSpPr>
        <p:spPr>
          <a:xfrm>
            <a:off x="5018809" y="-16308"/>
            <a:ext cx="7183582" cy="2763332"/>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(NULL);</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("After %d iterations, the shared</a:t>
            </a:r>
          </a:p>
          <a:p>
            <a:r>
              <a:rPr lang="en-US" dirty="0">
                <a:solidFill>
                  <a:srgbClr val="00FA00"/>
                </a:solidFill>
                <a:latin typeface="Lucida Console" panose="020B0609040504020204" pitchFamily="49" charset="0"/>
              </a:rPr>
              <a:t>         variable's value is %d.\n”,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5525390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8E6A10-1535-2E40-AF56-C82237205E2A}"/>
              </a:ext>
            </a:extLst>
          </p:cNvPr>
          <p:cNvSpPr>
            <a:spLocks noGrp="1"/>
          </p:cNvSpPr>
          <p:nvPr>
            <p:ph type="title"/>
          </p:nvPr>
        </p:nvSpPr>
        <p:spPr/>
        <p:txBody>
          <a:bodyPr/>
          <a:lstStyle/>
          <a:p>
            <a:r>
              <a:rPr lang="en-US" dirty="0"/>
              <a:t>Using a</a:t>
            </a:r>
            <a:br>
              <a:rPr lang="en-US" dirty="0"/>
            </a:br>
            <a:r>
              <a:rPr lang="en-US" dirty="0"/>
              <a:t>Shared Variable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68125D31-C3ED-8644-BF74-7F78EAF3085A}"/>
              </a:ext>
            </a:extLst>
          </p:cNvPr>
          <p:cNvSpPr/>
          <p:nvPr/>
        </p:nvSpPr>
        <p:spPr>
          <a:xfrm>
            <a:off x="175086" y="3040856"/>
            <a:ext cx="7084694" cy="3798599"/>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 = 0;</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8AEA56C4-0554-814C-9335-E0DF7F423EC1}"/>
              </a:ext>
            </a:extLst>
          </p:cNvPr>
          <p:cNvSpPr/>
          <p:nvPr/>
        </p:nvSpPr>
        <p:spPr>
          <a:xfrm>
            <a:off x="5018809" y="-60258"/>
            <a:ext cx="7183582" cy="4179167"/>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tid</a:t>
            </a:r>
            <a:r>
              <a:rPr lang="en-US" dirty="0">
                <a:solidFill>
                  <a:srgbClr val="00FA00"/>
                </a:solidFill>
                <a:latin typeface="Lucida Console" panose="020B0609040504020204" pitchFamily="49" charset="0"/>
              </a:rPr>
              <a:t>[2 *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pthread_create</a:t>
            </a:r>
            <a:r>
              <a:rPr lang="en-US" dirty="0">
                <a:solidFill>
                  <a:srgbClr val="FECC1F"/>
                </a:solidFill>
                <a:latin typeface="Lucida Console" panose="020B0609040504020204" pitchFamily="49" charset="0"/>
              </a:rPr>
              <a:t>(&amp;</a:t>
            </a:r>
            <a:r>
              <a:rPr lang="en-US" dirty="0" err="1">
                <a:solidFill>
                  <a:srgbClr val="FECC1F"/>
                </a:solidFill>
                <a:latin typeface="Lucida Console" panose="020B0609040504020204" pitchFamily="49" charset="0"/>
              </a:rPr>
              <a:t>tid</a:t>
            </a:r>
            <a:r>
              <a:rPr lang="en-US" dirty="0">
                <a:solidFill>
                  <a:srgbClr val="FECC1F"/>
                </a:solidFill>
                <a:latin typeface="Lucida Console" panose="020B0609040504020204" pitchFamily="49" charset="0"/>
              </a:rPr>
              <a:t>[2 *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incrementer</a:t>
            </a:r>
            <a:r>
              <a:rPr lang="en-US" dirty="0">
                <a:solidFill>
                  <a:srgbClr val="FECC1F"/>
                </a:solidFill>
                <a:latin typeface="Lucida Console" panose="020B0609040504020204" pitchFamily="49" charset="0"/>
              </a:rPr>
              <a:t>,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pthread_create</a:t>
            </a:r>
            <a:r>
              <a:rPr lang="en-US" dirty="0">
                <a:solidFill>
                  <a:srgbClr val="FECC1F"/>
                </a:solidFill>
                <a:latin typeface="Lucida Console" panose="020B0609040504020204" pitchFamily="49" charset="0"/>
              </a:rPr>
              <a:t>(&amp;</a:t>
            </a:r>
            <a:r>
              <a:rPr lang="en-US" dirty="0" err="1">
                <a:solidFill>
                  <a:srgbClr val="FECC1F"/>
                </a:solidFill>
                <a:latin typeface="Lucida Console" panose="020B0609040504020204" pitchFamily="49" charset="0"/>
              </a:rPr>
              <a:t>tid</a:t>
            </a:r>
            <a:r>
              <a:rPr lang="en-US" dirty="0">
                <a:solidFill>
                  <a:srgbClr val="FECC1F"/>
                </a:solidFill>
                <a:latin typeface="Lucida Console" panose="020B0609040504020204" pitchFamily="49" charset="0"/>
              </a:rPr>
              <a:t>[2 *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+ 1],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decrementer</a:t>
            </a:r>
            <a:r>
              <a:rPr lang="en-US" dirty="0">
                <a:solidFill>
                  <a:srgbClr val="FECC1F"/>
                </a:solidFill>
                <a:latin typeface="Lucida Console" panose="020B0609040504020204" pitchFamily="49" charset="0"/>
              </a:rPr>
              <a:t>, NULL);</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2 *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pthread_join</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tid</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("After %d iterations, the shared</a:t>
            </a:r>
          </a:p>
          <a:p>
            <a:r>
              <a:rPr lang="en-US" dirty="0">
                <a:solidFill>
                  <a:srgbClr val="00FA00"/>
                </a:solidFill>
                <a:latin typeface="Lucida Console" panose="020B0609040504020204" pitchFamily="49" charset="0"/>
              </a:rPr>
              <a:t>         variable's value is %d.\n”,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348957440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Nondeterminism</a:t>
            </a:r>
          </a:p>
        </p:txBody>
      </p:sp>
      <p:sp>
        <p:nvSpPr>
          <p:cNvPr id="4" name="Content Placeholder 3">
            <a:extLst>
              <a:ext uri="{FF2B5EF4-FFF2-40B4-BE49-F238E27FC236}">
                <a16:creationId xmlns:a16="http://schemas.microsoft.com/office/drawing/2014/main" id="{0BCE51A2-84CF-AB49-95B7-9DE426F362C8}"/>
              </a:ext>
            </a:extLst>
          </p:cNvPr>
          <p:cNvSpPr>
            <a:spLocks noGrp="1"/>
          </p:cNvSpPr>
          <p:nvPr>
            <p:ph sz="half" idx="1"/>
          </p:nvPr>
        </p:nvSpPr>
        <p:spPr/>
        <p:txBody>
          <a:bodyPr/>
          <a:lstStyle/>
          <a:p>
            <a:pPr marL="0" indent="0">
              <a:buNone/>
            </a:pPr>
            <a:r>
              <a:rPr lang="en-US" dirty="0"/>
              <a:t>Given two concurrent events</a:t>
            </a:r>
          </a:p>
          <a:p>
            <a:r>
              <a:rPr lang="en-US" dirty="0"/>
              <a:t>Cannot determine </a:t>
            </a:r>
            <a:r>
              <a:rPr lang="en-US" i="1" dirty="0"/>
              <a:t>a priori</a:t>
            </a:r>
            <a:r>
              <a:rPr lang="en-US" dirty="0"/>
              <a:t> which will occur first</a:t>
            </a:r>
          </a:p>
          <a:p>
            <a:r>
              <a:rPr lang="en-US" dirty="0"/>
              <a:t>Cannot determine </a:t>
            </a:r>
            <a:r>
              <a:rPr lang="en-US" i="1" dirty="0"/>
              <a:t>a priori</a:t>
            </a:r>
            <a:r>
              <a:rPr lang="en-US" dirty="0"/>
              <a:t> how much time will lapse between the two events</a:t>
            </a:r>
          </a:p>
          <a:p>
            <a:endParaRPr lang="en-US" dirty="0"/>
          </a:p>
          <a:p>
            <a:pPr marL="0" indent="0">
              <a:buNone/>
            </a:pPr>
            <a:r>
              <a:rPr lang="en-US" dirty="0"/>
              <a:t>Given </a:t>
            </a:r>
            <a:r>
              <a:rPr lang="en-US" i="1" dirty="0"/>
              <a:t>n</a:t>
            </a:r>
            <a:r>
              <a:rPr lang="en-US" dirty="0"/>
              <a:t> concurrent events</a:t>
            </a:r>
          </a:p>
          <a:p>
            <a:r>
              <a:rPr lang="en-US" dirty="0"/>
              <a:t>2</a:t>
            </a:r>
            <a:r>
              <a:rPr lang="en-US" i="1" baseline="30000" dirty="0"/>
              <a:t>n</a:t>
            </a:r>
            <a:r>
              <a:rPr lang="en-US" dirty="0"/>
              <a:t> possible </a:t>
            </a:r>
            <a:r>
              <a:rPr lang="en-US" dirty="0" err="1"/>
              <a:t>interleavings</a:t>
            </a:r>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4129CCE5-3B31-A647-AD55-6C611FAAD9BF}"/>
              </a:ext>
            </a:extLst>
          </p:cNvPr>
          <p:cNvGrpSpPr/>
          <p:nvPr/>
        </p:nvGrpSpPr>
        <p:grpSpPr>
          <a:xfrm>
            <a:off x="6385003" y="1896012"/>
            <a:ext cx="4593771" cy="522515"/>
            <a:chOff x="5301343" y="2242457"/>
            <a:chExt cx="4593771" cy="522515"/>
          </a:xfrm>
        </p:grpSpPr>
        <p:cxnSp>
          <p:nvCxnSpPr>
            <p:cNvPr id="13" name="Straight Connector 12">
              <a:extLst>
                <a:ext uri="{FF2B5EF4-FFF2-40B4-BE49-F238E27FC236}">
                  <a16:creationId xmlns:a16="http://schemas.microsoft.com/office/drawing/2014/main" id="{02915B39-4243-034D-942A-046CFB41F1A1}"/>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5FF1B0D-B9F0-9041-B0D5-41BE5A2B25A3}"/>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61A855E-FCE8-CE43-9693-02D1BBAFD011}"/>
                </a:ext>
              </a:extLst>
            </p:cNvPr>
            <p:cNvSpPr txBox="1"/>
            <p:nvPr/>
          </p:nvSpPr>
          <p:spPr>
            <a:xfrm>
              <a:off x="5301343" y="2319049"/>
              <a:ext cx="614271" cy="369332"/>
            </a:xfrm>
            <a:prstGeom prst="rect">
              <a:avLst/>
            </a:prstGeom>
            <a:noFill/>
          </p:spPr>
          <p:txBody>
            <a:bodyPr wrap="none" rtlCol="0">
              <a:spAutoFit/>
            </a:bodyPr>
            <a:lstStyle/>
            <a:p>
              <a:r>
                <a:rPr lang="en-US" dirty="0"/>
                <a:t>time</a:t>
              </a:r>
            </a:p>
          </p:txBody>
        </p:sp>
        <p:cxnSp>
          <p:nvCxnSpPr>
            <p:cNvPr id="16" name="Straight Arrow Connector 15">
              <a:extLst>
                <a:ext uri="{FF2B5EF4-FFF2-40B4-BE49-F238E27FC236}">
                  <a16:creationId xmlns:a16="http://schemas.microsoft.com/office/drawing/2014/main" id="{FBDA3AFE-28D9-C447-AA12-99374C39A395}"/>
                </a:ext>
              </a:extLst>
            </p:cNvPr>
            <p:cNvCxnSpPr/>
            <p:nvPr/>
          </p:nvCxnSpPr>
          <p:spPr>
            <a:xfrm>
              <a:off x="5932715" y="2512838"/>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8CDCEA4-5AF9-4348-AFF5-403DABFFC531}"/>
              </a:ext>
            </a:extLst>
          </p:cNvPr>
          <p:cNvGrpSpPr/>
          <p:nvPr/>
        </p:nvGrpSpPr>
        <p:grpSpPr>
          <a:xfrm>
            <a:off x="8834289" y="1642205"/>
            <a:ext cx="489856" cy="1030129"/>
            <a:chOff x="5218398" y="5237956"/>
            <a:chExt cx="489856" cy="1030129"/>
          </a:xfrm>
        </p:grpSpPr>
        <p:sp>
          <p:nvSpPr>
            <p:cNvPr id="21" name="Oval 20">
              <a:extLst>
                <a:ext uri="{FF2B5EF4-FFF2-40B4-BE49-F238E27FC236}">
                  <a16:creationId xmlns:a16="http://schemas.microsoft.com/office/drawing/2014/main" id="{F9C8928E-AB26-BA49-BEC0-FCD389144CC8}"/>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2" name="Oval 21">
              <a:extLst>
                <a:ext uri="{FF2B5EF4-FFF2-40B4-BE49-F238E27FC236}">
                  <a16:creationId xmlns:a16="http://schemas.microsoft.com/office/drawing/2014/main" id="{6D43C99C-FB76-2144-8AF3-6A28FB617932}"/>
                </a:ext>
              </a:extLst>
            </p:cNvPr>
            <p:cNvSpPr/>
            <p:nvPr/>
          </p:nvSpPr>
          <p:spPr>
            <a:xfrm>
              <a:off x="5218398"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41" name="Group 40">
            <a:extLst>
              <a:ext uri="{FF2B5EF4-FFF2-40B4-BE49-F238E27FC236}">
                <a16:creationId xmlns:a16="http://schemas.microsoft.com/office/drawing/2014/main" id="{893117C7-88AA-5440-AD66-543D0B9E679D}"/>
              </a:ext>
            </a:extLst>
          </p:cNvPr>
          <p:cNvGrpSpPr/>
          <p:nvPr/>
        </p:nvGrpSpPr>
        <p:grpSpPr>
          <a:xfrm>
            <a:off x="7179660" y="3641239"/>
            <a:ext cx="3799114" cy="522515"/>
            <a:chOff x="6096000" y="2242457"/>
            <a:chExt cx="3799114" cy="522515"/>
          </a:xfrm>
        </p:grpSpPr>
        <p:cxnSp>
          <p:nvCxnSpPr>
            <p:cNvPr id="42" name="Straight Connector 41">
              <a:extLst>
                <a:ext uri="{FF2B5EF4-FFF2-40B4-BE49-F238E27FC236}">
                  <a16:creationId xmlns:a16="http://schemas.microsoft.com/office/drawing/2014/main" id="{5C0B9833-7068-374B-A423-A1F0847BED12}"/>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D23E251-C47B-FF4C-837E-A8F9C5DBF48B}"/>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7F364025-CFF5-1746-9F1A-817167988F63}"/>
              </a:ext>
            </a:extLst>
          </p:cNvPr>
          <p:cNvGrpSpPr/>
          <p:nvPr/>
        </p:nvGrpSpPr>
        <p:grpSpPr>
          <a:xfrm>
            <a:off x="8153400" y="3410246"/>
            <a:ext cx="1653105" cy="1030129"/>
            <a:chOff x="5218398" y="5237956"/>
            <a:chExt cx="1653105" cy="1030129"/>
          </a:xfrm>
        </p:grpSpPr>
        <p:sp>
          <p:nvSpPr>
            <p:cNvPr id="24" name="Oval 23">
              <a:extLst>
                <a:ext uri="{FF2B5EF4-FFF2-40B4-BE49-F238E27FC236}">
                  <a16:creationId xmlns:a16="http://schemas.microsoft.com/office/drawing/2014/main" id="{278DB987-93E9-EE44-A573-617E3D0AFCE9}"/>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5" name="Oval 24">
              <a:extLst>
                <a:ext uri="{FF2B5EF4-FFF2-40B4-BE49-F238E27FC236}">
                  <a16:creationId xmlns:a16="http://schemas.microsoft.com/office/drawing/2014/main" id="{518C14CB-954A-F44B-A02B-4910294D258D}"/>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46" name="Group 45">
            <a:extLst>
              <a:ext uri="{FF2B5EF4-FFF2-40B4-BE49-F238E27FC236}">
                <a16:creationId xmlns:a16="http://schemas.microsoft.com/office/drawing/2014/main" id="{A51DE9B2-7F40-CF4F-8106-CD4ADC6B0216}"/>
              </a:ext>
            </a:extLst>
          </p:cNvPr>
          <p:cNvGrpSpPr/>
          <p:nvPr/>
        </p:nvGrpSpPr>
        <p:grpSpPr>
          <a:xfrm>
            <a:off x="7179660" y="5387912"/>
            <a:ext cx="3799114" cy="522515"/>
            <a:chOff x="6096000" y="2242457"/>
            <a:chExt cx="3799114" cy="522515"/>
          </a:xfrm>
        </p:grpSpPr>
        <p:cxnSp>
          <p:nvCxnSpPr>
            <p:cNvPr id="47" name="Straight Connector 46">
              <a:extLst>
                <a:ext uri="{FF2B5EF4-FFF2-40B4-BE49-F238E27FC236}">
                  <a16:creationId xmlns:a16="http://schemas.microsoft.com/office/drawing/2014/main" id="{C607173C-FD9A-064A-8E51-F3D3ACDA95D4}"/>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93035ED-7570-BD41-8282-6F62EE8487D0}"/>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2B9FD666-E8BE-0946-99F3-246B95AE7410}"/>
              </a:ext>
            </a:extLst>
          </p:cNvPr>
          <p:cNvGrpSpPr/>
          <p:nvPr/>
        </p:nvGrpSpPr>
        <p:grpSpPr>
          <a:xfrm>
            <a:off x="8153400" y="5156919"/>
            <a:ext cx="1653105" cy="1030129"/>
            <a:chOff x="5218398" y="5237956"/>
            <a:chExt cx="1653105" cy="1030129"/>
          </a:xfrm>
        </p:grpSpPr>
        <p:sp>
          <p:nvSpPr>
            <p:cNvPr id="50" name="Oval 49">
              <a:extLst>
                <a:ext uri="{FF2B5EF4-FFF2-40B4-BE49-F238E27FC236}">
                  <a16:creationId xmlns:a16="http://schemas.microsoft.com/office/drawing/2014/main" id="{D8C8C27C-A003-8844-AFEA-9F6A7D6F55C2}"/>
                </a:ext>
              </a:extLst>
            </p:cNvPr>
            <p:cNvSpPr/>
            <p:nvPr/>
          </p:nvSpPr>
          <p:spPr>
            <a:xfrm>
              <a:off x="6381647"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51" name="Oval 50">
              <a:extLst>
                <a:ext uri="{FF2B5EF4-FFF2-40B4-BE49-F238E27FC236}">
                  <a16:creationId xmlns:a16="http://schemas.microsoft.com/office/drawing/2014/main" id="{DE236A8F-6AC1-2040-9D58-13F85C7CCEFD}"/>
                </a:ext>
              </a:extLst>
            </p:cNvPr>
            <p:cNvSpPr/>
            <p:nvPr/>
          </p:nvSpPr>
          <p:spPr>
            <a:xfrm>
              <a:off x="5218398"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spTree>
    <p:extLst>
      <p:ext uri="{BB962C8B-B14F-4D97-AF65-F5344CB8AC3E}">
        <p14:creationId xmlns:p14="http://schemas.microsoft.com/office/powerpoint/2010/main" val="157815089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Atomicity</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Atomic operation = indivisible operation, guaranteed to complete without interruption</a:t>
            </a:r>
          </a:p>
          <a:p>
            <a:r>
              <a:rPr lang="en-US" dirty="0" err="1">
                <a:latin typeface="Lucida Console" panose="020B0609040504020204" pitchFamily="49" charset="0"/>
              </a:rPr>
              <a:t>shared_variable</a:t>
            </a:r>
            <a:r>
              <a:rPr lang="en-US" dirty="0">
                <a:latin typeface="Lucida Console" panose="020B0609040504020204" pitchFamily="49" charset="0"/>
              </a:rPr>
              <a:t>++</a:t>
            </a:r>
            <a:r>
              <a:rPr lang="en-US" dirty="0"/>
              <a:t> comprises three macro-ops or RISC instructions</a:t>
            </a:r>
          </a:p>
          <a:p>
            <a:pPr lvl="1"/>
            <a:r>
              <a:rPr lang="en-US" dirty="0" err="1">
                <a:latin typeface="Lucida Console" panose="020B0609040504020204" pitchFamily="49" charset="0"/>
              </a:rPr>
              <a:t>ldr</a:t>
            </a:r>
            <a:r>
              <a:rPr lang="en-US" dirty="0"/>
              <a:t> – load value from memory</a:t>
            </a:r>
          </a:p>
          <a:p>
            <a:pPr lvl="1"/>
            <a:r>
              <a:rPr lang="en-US" dirty="0">
                <a:latin typeface="Lucida Console" panose="020B0609040504020204" pitchFamily="49" charset="0"/>
              </a:rPr>
              <a:t>add</a:t>
            </a:r>
            <a:r>
              <a:rPr lang="en-US" dirty="0"/>
              <a:t> – increment value</a:t>
            </a:r>
          </a:p>
          <a:p>
            <a:pPr lvl="1"/>
            <a:r>
              <a:rPr lang="en-US" dirty="0">
                <a:latin typeface="Lucida Console" panose="020B0609040504020204" pitchFamily="49" charset="0"/>
              </a:rPr>
              <a:t>str</a:t>
            </a:r>
            <a:r>
              <a:rPr lang="en-US" dirty="0"/>
              <a:t> – store value to memory</a:t>
            </a:r>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11692279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Some (but not all)</a:t>
            </a:r>
            <a:br>
              <a:rPr lang="en-US" dirty="0"/>
            </a:br>
            <a:r>
              <a:rPr lang="en-US" dirty="0"/>
              <a:t>Possible </a:t>
            </a:r>
            <a:r>
              <a:rPr lang="en-US" dirty="0" err="1"/>
              <a:t>Interleavings</a:t>
            </a:r>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7CE7AF63-123D-DE43-9DC1-EE306C79E9A6}"/>
              </a:ext>
            </a:extLst>
          </p:cNvPr>
          <p:cNvGrpSpPr/>
          <p:nvPr/>
        </p:nvGrpSpPr>
        <p:grpSpPr>
          <a:xfrm>
            <a:off x="1343891" y="1921681"/>
            <a:ext cx="9188532" cy="522515"/>
            <a:chOff x="6096000" y="2242457"/>
            <a:chExt cx="3799114" cy="522515"/>
          </a:xfrm>
        </p:grpSpPr>
        <p:cxnSp>
          <p:nvCxnSpPr>
            <p:cNvPr id="13" name="Straight Connector 12">
              <a:extLst>
                <a:ext uri="{FF2B5EF4-FFF2-40B4-BE49-F238E27FC236}">
                  <a16:creationId xmlns:a16="http://schemas.microsoft.com/office/drawing/2014/main" id="{C64EF232-83A8-254C-A862-C9262E692815}"/>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55BEBAC-5EFC-FA47-BD82-9503CDFCD2A0}"/>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16" name="Oval 15">
            <a:extLst>
              <a:ext uri="{FF2B5EF4-FFF2-40B4-BE49-F238E27FC236}">
                <a16:creationId xmlns:a16="http://schemas.microsoft.com/office/drawing/2014/main" id="{B37CEE47-001A-4A43-83E2-D8A5296C5169}"/>
              </a:ext>
            </a:extLst>
          </p:cNvPr>
          <p:cNvSpPr/>
          <p:nvPr/>
        </p:nvSpPr>
        <p:spPr>
          <a:xfrm>
            <a:off x="2514556" y="1690688"/>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rPr>
              <a:t>ldr</a:t>
            </a:r>
            <a:endParaRPr lang="en-US" sz="2400" dirty="0">
              <a:solidFill>
                <a:srgbClr val="FFFF00"/>
              </a:solidFill>
            </a:endParaRPr>
          </a:p>
        </p:txBody>
      </p:sp>
      <p:sp>
        <p:nvSpPr>
          <p:cNvPr id="18" name="Oval 17">
            <a:extLst>
              <a:ext uri="{FF2B5EF4-FFF2-40B4-BE49-F238E27FC236}">
                <a16:creationId xmlns:a16="http://schemas.microsoft.com/office/drawing/2014/main" id="{2E919407-8D30-844E-9579-ABCEDFD9684D}"/>
              </a:ext>
            </a:extLst>
          </p:cNvPr>
          <p:cNvSpPr/>
          <p:nvPr/>
        </p:nvSpPr>
        <p:spPr>
          <a:xfrm>
            <a:off x="3645606" y="167675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add</a:t>
            </a:r>
          </a:p>
        </p:txBody>
      </p:sp>
      <p:sp>
        <p:nvSpPr>
          <p:cNvPr id="19" name="Oval 18">
            <a:extLst>
              <a:ext uri="{FF2B5EF4-FFF2-40B4-BE49-F238E27FC236}">
                <a16:creationId xmlns:a16="http://schemas.microsoft.com/office/drawing/2014/main" id="{546CA4CD-50FF-B24F-9C97-EFAC9A2BECB7}"/>
              </a:ext>
            </a:extLst>
          </p:cNvPr>
          <p:cNvSpPr/>
          <p:nvPr/>
        </p:nvSpPr>
        <p:spPr>
          <a:xfrm>
            <a:off x="4776656" y="167675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str</a:t>
            </a:r>
          </a:p>
        </p:txBody>
      </p:sp>
      <p:sp>
        <p:nvSpPr>
          <p:cNvPr id="20" name="Oval 19">
            <a:extLst>
              <a:ext uri="{FF2B5EF4-FFF2-40B4-BE49-F238E27FC236}">
                <a16:creationId xmlns:a16="http://schemas.microsoft.com/office/drawing/2014/main" id="{F995E378-8F4E-9A46-B06E-5CB5ACD4724B}"/>
              </a:ext>
            </a:extLst>
          </p:cNvPr>
          <p:cNvSpPr/>
          <p:nvPr/>
        </p:nvSpPr>
        <p:spPr>
          <a:xfrm>
            <a:off x="6235247" y="2199268"/>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002060"/>
                </a:solidFill>
              </a:rPr>
              <a:t>ldr</a:t>
            </a:r>
            <a:endParaRPr lang="en-US" sz="2400" dirty="0">
              <a:solidFill>
                <a:srgbClr val="002060"/>
              </a:solidFill>
            </a:endParaRPr>
          </a:p>
        </p:txBody>
      </p:sp>
      <p:sp>
        <p:nvSpPr>
          <p:cNvPr id="21" name="Oval 20">
            <a:extLst>
              <a:ext uri="{FF2B5EF4-FFF2-40B4-BE49-F238E27FC236}">
                <a16:creationId xmlns:a16="http://schemas.microsoft.com/office/drawing/2014/main" id="{DCCE01B3-06E4-CF46-B125-F67EA6E884BE}"/>
              </a:ext>
            </a:extLst>
          </p:cNvPr>
          <p:cNvSpPr/>
          <p:nvPr/>
        </p:nvSpPr>
        <p:spPr>
          <a:xfrm>
            <a:off x="7366297" y="218533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add</a:t>
            </a:r>
          </a:p>
        </p:txBody>
      </p:sp>
      <p:sp>
        <p:nvSpPr>
          <p:cNvPr id="22" name="Oval 21">
            <a:extLst>
              <a:ext uri="{FF2B5EF4-FFF2-40B4-BE49-F238E27FC236}">
                <a16:creationId xmlns:a16="http://schemas.microsoft.com/office/drawing/2014/main" id="{4207E3AD-344D-DF41-A8E8-12FE1E31565F}"/>
              </a:ext>
            </a:extLst>
          </p:cNvPr>
          <p:cNvSpPr/>
          <p:nvPr/>
        </p:nvSpPr>
        <p:spPr>
          <a:xfrm>
            <a:off x="8497347" y="218533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str</a:t>
            </a:r>
          </a:p>
        </p:txBody>
      </p:sp>
      <p:grpSp>
        <p:nvGrpSpPr>
          <p:cNvPr id="23" name="Group 22">
            <a:extLst>
              <a:ext uri="{FF2B5EF4-FFF2-40B4-BE49-F238E27FC236}">
                <a16:creationId xmlns:a16="http://schemas.microsoft.com/office/drawing/2014/main" id="{89F7774C-A70A-D64C-AC9C-1B4090B47420}"/>
              </a:ext>
            </a:extLst>
          </p:cNvPr>
          <p:cNvGrpSpPr/>
          <p:nvPr/>
        </p:nvGrpSpPr>
        <p:grpSpPr>
          <a:xfrm>
            <a:off x="1343891" y="3646361"/>
            <a:ext cx="9188532" cy="522515"/>
            <a:chOff x="6096000" y="2242457"/>
            <a:chExt cx="3799114" cy="522515"/>
          </a:xfrm>
        </p:grpSpPr>
        <p:cxnSp>
          <p:nvCxnSpPr>
            <p:cNvPr id="24" name="Straight Connector 23">
              <a:extLst>
                <a:ext uri="{FF2B5EF4-FFF2-40B4-BE49-F238E27FC236}">
                  <a16:creationId xmlns:a16="http://schemas.microsoft.com/office/drawing/2014/main" id="{9F2484F2-4F55-884C-9E87-C3ED01F5F009}"/>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382F9D1-7422-7B49-B603-3EB698545106}"/>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26" name="Oval 25">
            <a:extLst>
              <a:ext uri="{FF2B5EF4-FFF2-40B4-BE49-F238E27FC236}">
                <a16:creationId xmlns:a16="http://schemas.microsoft.com/office/drawing/2014/main" id="{5509E64F-587B-3D48-BA27-59FB6395B4F5}"/>
              </a:ext>
            </a:extLst>
          </p:cNvPr>
          <p:cNvSpPr/>
          <p:nvPr/>
        </p:nvSpPr>
        <p:spPr>
          <a:xfrm>
            <a:off x="2514556" y="3415368"/>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rPr>
              <a:t>ldr</a:t>
            </a:r>
            <a:endParaRPr lang="en-US" sz="2400" dirty="0">
              <a:solidFill>
                <a:srgbClr val="FFFF00"/>
              </a:solidFill>
            </a:endParaRPr>
          </a:p>
        </p:txBody>
      </p:sp>
      <p:sp>
        <p:nvSpPr>
          <p:cNvPr id="27" name="Oval 26">
            <a:extLst>
              <a:ext uri="{FF2B5EF4-FFF2-40B4-BE49-F238E27FC236}">
                <a16:creationId xmlns:a16="http://schemas.microsoft.com/office/drawing/2014/main" id="{027E1755-CD47-B74B-938A-BE3C8ED60A2D}"/>
              </a:ext>
            </a:extLst>
          </p:cNvPr>
          <p:cNvSpPr/>
          <p:nvPr/>
        </p:nvSpPr>
        <p:spPr>
          <a:xfrm>
            <a:off x="3645606" y="340143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add</a:t>
            </a:r>
          </a:p>
        </p:txBody>
      </p:sp>
      <p:sp>
        <p:nvSpPr>
          <p:cNvPr id="28" name="Oval 27">
            <a:extLst>
              <a:ext uri="{FF2B5EF4-FFF2-40B4-BE49-F238E27FC236}">
                <a16:creationId xmlns:a16="http://schemas.microsoft.com/office/drawing/2014/main" id="{A79D7B89-2B06-D24F-B1FB-E8F75F5EA2DF}"/>
              </a:ext>
            </a:extLst>
          </p:cNvPr>
          <p:cNvSpPr/>
          <p:nvPr/>
        </p:nvSpPr>
        <p:spPr>
          <a:xfrm>
            <a:off x="7363751" y="340143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str</a:t>
            </a:r>
          </a:p>
        </p:txBody>
      </p:sp>
      <p:sp>
        <p:nvSpPr>
          <p:cNvPr id="29" name="Oval 28">
            <a:extLst>
              <a:ext uri="{FF2B5EF4-FFF2-40B4-BE49-F238E27FC236}">
                <a16:creationId xmlns:a16="http://schemas.microsoft.com/office/drawing/2014/main" id="{8C1E7199-384E-BD45-BEB2-CD5DF842B65E}"/>
              </a:ext>
            </a:extLst>
          </p:cNvPr>
          <p:cNvSpPr/>
          <p:nvPr/>
        </p:nvSpPr>
        <p:spPr>
          <a:xfrm>
            <a:off x="4940426" y="3923948"/>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002060"/>
                </a:solidFill>
              </a:rPr>
              <a:t>ldr</a:t>
            </a:r>
            <a:endParaRPr lang="en-US" sz="2400" dirty="0">
              <a:solidFill>
                <a:srgbClr val="002060"/>
              </a:solidFill>
            </a:endParaRPr>
          </a:p>
        </p:txBody>
      </p:sp>
      <p:sp>
        <p:nvSpPr>
          <p:cNvPr id="30" name="Oval 29">
            <a:extLst>
              <a:ext uri="{FF2B5EF4-FFF2-40B4-BE49-F238E27FC236}">
                <a16:creationId xmlns:a16="http://schemas.microsoft.com/office/drawing/2014/main" id="{7768A800-D69D-004F-ADD9-A806A9F539E2}"/>
              </a:ext>
            </a:extLst>
          </p:cNvPr>
          <p:cNvSpPr/>
          <p:nvPr/>
        </p:nvSpPr>
        <p:spPr>
          <a:xfrm>
            <a:off x="6071476" y="391001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add</a:t>
            </a:r>
          </a:p>
        </p:txBody>
      </p:sp>
      <p:sp>
        <p:nvSpPr>
          <p:cNvPr id="31" name="Oval 30">
            <a:extLst>
              <a:ext uri="{FF2B5EF4-FFF2-40B4-BE49-F238E27FC236}">
                <a16:creationId xmlns:a16="http://schemas.microsoft.com/office/drawing/2014/main" id="{C1A041A9-283A-2344-92C7-A3AC8B15A216}"/>
              </a:ext>
            </a:extLst>
          </p:cNvPr>
          <p:cNvSpPr/>
          <p:nvPr/>
        </p:nvSpPr>
        <p:spPr>
          <a:xfrm>
            <a:off x="8497347" y="391001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str</a:t>
            </a:r>
          </a:p>
        </p:txBody>
      </p:sp>
      <p:grpSp>
        <p:nvGrpSpPr>
          <p:cNvPr id="32" name="Group 31">
            <a:extLst>
              <a:ext uri="{FF2B5EF4-FFF2-40B4-BE49-F238E27FC236}">
                <a16:creationId xmlns:a16="http://schemas.microsoft.com/office/drawing/2014/main" id="{4B565839-42A0-094F-B338-0DD75EFF2076}"/>
              </a:ext>
            </a:extLst>
          </p:cNvPr>
          <p:cNvGrpSpPr/>
          <p:nvPr/>
        </p:nvGrpSpPr>
        <p:grpSpPr>
          <a:xfrm>
            <a:off x="1308499" y="5399112"/>
            <a:ext cx="9188532" cy="522515"/>
            <a:chOff x="6096000" y="2242457"/>
            <a:chExt cx="3799114" cy="522515"/>
          </a:xfrm>
        </p:grpSpPr>
        <p:cxnSp>
          <p:nvCxnSpPr>
            <p:cNvPr id="33" name="Straight Connector 32">
              <a:extLst>
                <a:ext uri="{FF2B5EF4-FFF2-40B4-BE49-F238E27FC236}">
                  <a16:creationId xmlns:a16="http://schemas.microsoft.com/office/drawing/2014/main" id="{5E46877A-D6A3-FE4F-AA1F-FC7500DF54EB}"/>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4CC9B68-F5B7-B44A-8F05-003AE3F2D955}"/>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35" name="Oval 34">
            <a:extLst>
              <a:ext uri="{FF2B5EF4-FFF2-40B4-BE49-F238E27FC236}">
                <a16:creationId xmlns:a16="http://schemas.microsoft.com/office/drawing/2014/main" id="{1648535A-C521-CC4D-A713-C784D6B577F2}"/>
              </a:ext>
            </a:extLst>
          </p:cNvPr>
          <p:cNvSpPr/>
          <p:nvPr/>
        </p:nvSpPr>
        <p:spPr>
          <a:xfrm>
            <a:off x="2479164" y="5168119"/>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rPr>
              <a:t>ldr</a:t>
            </a:r>
            <a:endParaRPr lang="en-US" sz="2400" dirty="0">
              <a:solidFill>
                <a:srgbClr val="FFFF00"/>
              </a:solidFill>
            </a:endParaRPr>
          </a:p>
        </p:txBody>
      </p:sp>
      <p:sp>
        <p:nvSpPr>
          <p:cNvPr id="36" name="Oval 35">
            <a:extLst>
              <a:ext uri="{FF2B5EF4-FFF2-40B4-BE49-F238E27FC236}">
                <a16:creationId xmlns:a16="http://schemas.microsoft.com/office/drawing/2014/main" id="{21D7372C-6D96-7C46-8AF1-03134585C442}"/>
              </a:ext>
            </a:extLst>
          </p:cNvPr>
          <p:cNvSpPr/>
          <p:nvPr/>
        </p:nvSpPr>
        <p:spPr>
          <a:xfrm>
            <a:off x="4940426" y="5154184"/>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add</a:t>
            </a:r>
          </a:p>
        </p:txBody>
      </p:sp>
      <p:sp>
        <p:nvSpPr>
          <p:cNvPr id="37" name="Oval 36">
            <a:extLst>
              <a:ext uri="{FF2B5EF4-FFF2-40B4-BE49-F238E27FC236}">
                <a16:creationId xmlns:a16="http://schemas.microsoft.com/office/drawing/2014/main" id="{F48BBE2A-1A9F-7E45-90E5-762021602580}"/>
              </a:ext>
            </a:extLst>
          </p:cNvPr>
          <p:cNvSpPr/>
          <p:nvPr/>
        </p:nvSpPr>
        <p:spPr>
          <a:xfrm>
            <a:off x="6197310" y="5154184"/>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str</a:t>
            </a:r>
          </a:p>
        </p:txBody>
      </p:sp>
      <p:sp>
        <p:nvSpPr>
          <p:cNvPr id="38" name="Oval 37">
            <a:extLst>
              <a:ext uri="{FF2B5EF4-FFF2-40B4-BE49-F238E27FC236}">
                <a16:creationId xmlns:a16="http://schemas.microsoft.com/office/drawing/2014/main" id="{0CCE09D1-4E4E-3645-A3B4-B7494DF1A528}"/>
              </a:ext>
            </a:extLst>
          </p:cNvPr>
          <p:cNvSpPr/>
          <p:nvPr/>
        </p:nvSpPr>
        <p:spPr>
          <a:xfrm>
            <a:off x="3645606" y="5676699"/>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002060"/>
                </a:solidFill>
              </a:rPr>
              <a:t>ldr</a:t>
            </a:r>
            <a:endParaRPr lang="en-US" sz="2400" dirty="0">
              <a:solidFill>
                <a:srgbClr val="002060"/>
              </a:solidFill>
            </a:endParaRPr>
          </a:p>
        </p:txBody>
      </p:sp>
      <p:sp>
        <p:nvSpPr>
          <p:cNvPr id="39" name="Oval 38">
            <a:extLst>
              <a:ext uri="{FF2B5EF4-FFF2-40B4-BE49-F238E27FC236}">
                <a16:creationId xmlns:a16="http://schemas.microsoft.com/office/drawing/2014/main" id="{51A6E66D-A18E-DA4A-9BEF-769C954E5A60}"/>
              </a:ext>
            </a:extLst>
          </p:cNvPr>
          <p:cNvSpPr/>
          <p:nvPr/>
        </p:nvSpPr>
        <p:spPr>
          <a:xfrm>
            <a:off x="7328358" y="5662764"/>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add</a:t>
            </a:r>
          </a:p>
        </p:txBody>
      </p:sp>
      <p:sp>
        <p:nvSpPr>
          <p:cNvPr id="40" name="Oval 39">
            <a:extLst>
              <a:ext uri="{FF2B5EF4-FFF2-40B4-BE49-F238E27FC236}">
                <a16:creationId xmlns:a16="http://schemas.microsoft.com/office/drawing/2014/main" id="{D41B3880-557B-BF40-BFC4-5037D7CC40A6}"/>
              </a:ext>
            </a:extLst>
          </p:cNvPr>
          <p:cNvSpPr/>
          <p:nvPr/>
        </p:nvSpPr>
        <p:spPr>
          <a:xfrm>
            <a:off x="8461955" y="5662764"/>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str</a:t>
            </a:r>
          </a:p>
        </p:txBody>
      </p:sp>
    </p:spTree>
    <p:extLst>
      <p:ext uri="{BB962C8B-B14F-4D97-AF65-F5344CB8AC3E}">
        <p14:creationId xmlns:p14="http://schemas.microsoft.com/office/powerpoint/2010/main" val="9641332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Atomicity</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Atomic operation = indivisible operation, guaranteed to complete without interruption</a:t>
            </a:r>
          </a:p>
          <a:p>
            <a:r>
              <a:rPr lang="en-US" dirty="0" err="1">
                <a:latin typeface="Lucida Console" panose="020B0609040504020204" pitchFamily="49" charset="0"/>
              </a:rPr>
              <a:t>shared_variable</a:t>
            </a:r>
            <a:r>
              <a:rPr lang="en-US" dirty="0">
                <a:latin typeface="Lucida Console" panose="020B0609040504020204" pitchFamily="49" charset="0"/>
              </a:rPr>
              <a:t>++</a:t>
            </a:r>
            <a:r>
              <a:rPr lang="en-US" dirty="0"/>
              <a:t> comprises three macro-ops or RISC instructions</a:t>
            </a:r>
          </a:p>
          <a:p>
            <a:pPr lvl="1"/>
            <a:r>
              <a:rPr lang="en-US" dirty="0" err="1">
                <a:latin typeface="Lucida Console" panose="020B0609040504020204" pitchFamily="49" charset="0"/>
              </a:rPr>
              <a:t>ldr</a:t>
            </a:r>
            <a:r>
              <a:rPr lang="en-US" dirty="0"/>
              <a:t> – load value from memory</a:t>
            </a:r>
          </a:p>
          <a:p>
            <a:pPr lvl="1"/>
            <a:r>
              <a:rPr lang="en-US" dirty="0">
                <a:latin typeface="Lucida Console" panose="020B0609040504020204" pitchFamily="49" charset="0"/>
              </a:rPr>
              <a:t>add</a:t>
            </a:r>
            <a:r>
              <a:rPr lang="en-US" dirty="0"/>
              <a:t> – increment value</a:t>
            </a:r>
          </a:p>
          <a:p>
            <a:pPr lvl="1"/>
            <a:r>
              <a:rPr lang="en-US" dirty="0">
                <a:latin typeface="Lucida Console" panose="020B0609040504020204" pitchFamily="49" charset="0"/>
              </a:rPr>
              <a:t>str</a:t>
            </a:r>
            <a:r>
              <a:rPr lang="en-US" dirty="0"/>
              <a:t> – store value to memory</a:t>
            </a:r>
          </a:p>
          <a:p>
            <a:r>
              <a:rPr lang="en-US" dirty="0"/>
              <a:t>It gets messier:</a:t>
            </a:r>
          </a:p>
          <a:p>
            <a:pPr lvl="1"/>
            <a:r>
              <a:rPr lang="en-US" dirty="0"/>
              <a:t>Memory accesses are not guaranteed to be atomic!</a:t>
            </a:r>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2719080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 Code</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a:xfrm>
            <a:off x="512618" y="1825625"/>
            <a:ext cx="4440382" cy="4351338"/>
          </a:xfrm>
        </p:spPr>
        <p:txBody>
          <a:bodyPr/>
          <a:lstStyle/>
          <a:p>
            <a:r>
              <a:rPr lang="en-US" dirty="0"/>
              <a:t>Typical solution:</a:t>
            </a:r>
            <a:br>
              <a:rPr lang="en-US" dirty="0"/>
            </a:br>
            <a:r>
              <a:rPr lang="en-US" dirty="0"/>
              <a:t>mutual exclusion</a:t>
            </a:r>
          </a:p>
          <a:p>
            <a:pPr lvl="1"/>
            <a:r>
              <a:rPr lang="en-US" dirty="0"/>
              <a:t>Only one thread at a time can access the shared variable</a:t>
            </a:r>
          </a:p>
          <a:p>
            <a:r>
              <a:rPr lang="en-US" dirty="0"/>
              <a:t>More general solution</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D1CC334F-EBBB-A74E-90B1-603ECB1B3CB4}"/>
              </a:ext>
            </a:extLst>
          </p:cNvPr>
          <p:cNvSpPr/>
          <p:nvPr/>
        </p:nvSpPr>
        <p:spPr>
          <a:xfrm>
            <a:off x="4816662" y="1205779"/>
            <a:ext cx="7587875" cy="5652221"/>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pthread_mutex_t</a:t>
            </a:r>
            <a:r>
              <a:rPr lang="en-US" dirty="0">
                <a:solidFill>
                  <a:srgbClr val="FECC1F"/>
                </a:solidFill>
                <a:latin typeface="Lucida Console" panose="020B0609040504020204" pitchFamily="49" charset="0"/>
              </a:rPr>
              <a:t> mutex;</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mutex_shared_variable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pthread_mutex_unlock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mutex_shared_variable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pthread_mutex_unlock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0129684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 Code</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a:xfrm>
            <a:off x="540327" y="1825625"/>
            <a:ext cx="4412673" cy="4895850"/>
          </a:xfrm>
        </p:spPr>
        <p:txBody>
          <a:bodyPr>
            <a:normAutofit/>
          </a:bodyPr>
          <a:lstStyle/>
          <a:p>
            <a:r>
              <a:rPr lang="en-US" dirty="0"/>
              <a:t>Atomic operations</a:t>
            </a:r>
          </a:p>
          <a:p>
            <a:pPr lvl="1"/>
            <a:r>
              <a:rPr lang="en-US" dirty="0"/>
              <a:t>Introduced in C11</a:t>
            </a:r>
          </a:p>
          <a:p>
            <a:r>
              <a:rPr lang="en-US" dirty="0"/>
              <a:t>Faster than mutex solution </a:t>
            </a:r>
            <a:r>
              <a:rPr lang="en-US" i="1" dirty="0"/>
              <a:t>if</a:t>
            </a:r>
            <a:r>
              <a:rPr lang="en-US" dirty="0"/>
              <a:t> hardware supports atomic memory access</a:t>
            </a:r>
          </a:p>
          <a:p>
            <a:r>
              <a:rPr lang="en-US" dirty="0"/>
              <a:t>By default enforces sequential memory order</a:t>
            </a:r>
          </a:p>
          <a:p>
            <a:pPr lvl="1"/>
            <a:r>
              <a:rPr lang="en-US" dirty="0" err="1"/>
              <a:t>atomic_fetch_add</a:t>
            </a:r>
            <a:endParaRPr lang="en-US" dirty="0"/>
          </a:p>
          <a:p>
            <a:r>
              <a:rPr lang="en-US" dirty="0"/>
              <a:t>Can loosen constraint</a:t>
            </a:r>
          </a:p>
          <a:p>
            <a:pPr lvl="1"/>
            <a:r>
              <a:rPr lang="en-US" dirty="0" err="1"/>
              <a:t>atomic_fetch_add_explicit</a:t>
            </a:r>
            <a:endParaRPr lang="en-US" dirty="0"/>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D1CC334F-EBBB-A74E-90B1-603ECB1B3CB4}"/>
              </a:ext>
            </a:extLst>
          </p:cNvPr>
          <p:cNvSpPr/>
          <p:nvPr/>
        </p:nvSpPr>
        <p:spPr>
          <a:xfrm>
            <a:off x="4953000" y="1205780"/>
            <a:ext cx="7451537" cy="5015634"/>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#include &lt;</a:t>
            </a:r>
            <a:r>
              <a:rPr lang="en-US" dirty="0" err="1">
                <a:solidFill>
                  <a:srgbClr val="FFC000"/>
                </a:solidFill>
                <a:latin typeface="Lucida Console" panose="020B0609040504020204" pitchFamily="49" charset="0"/>
              </a:rPr>
              <a:t>stdatomic.h</a:t>
            </a:r>
            <a:r>
              <a:rPr lang="en-US" dirty="0">
                <a:solidFill>
                  <a:srgbClr val="00FA00"/>
                </a:solidFill>
                <a:latin typeface="Lucida Console" panose="020B0609040504020204" pitchFamily="49" charset="0"/>
              </a:rPr>
              <a:t>&gt;</a:t>
            </a:r>
          </a:p>
          <a:p>
            <a:endParaRPr lang="en-US" dirty="0">
              <a:solidFill>
                <a:srgbClr val="00FA00"/>
              </a:solidFill>
              <a:latin typeface="Lucida Console" panose="020B0609040504020204" pitchFamily="49" charset="0"/>
            </a:endParaRPr>
          </a:p>
          <a:p>
            <a:r>
              <a:rPr lang="en-US" dirty="0" err="1">
                <a:solidFill>
                  <a:srgbClr val="FFC000"/>
                </a:solidFill>
                <a:latin typeface="Lucida Console" panose="020B0609040504020204" pitchFamily="49" charset="0"/>
              </a:rPr>
              <a:t>atomic_in</a:t>
            </a:r>
            <a:r>
              <a:rPr lang="en-US" dirty="0" err="1">
                <a:solidFill>
                  <a:srgbClr val="00FA00"/>
                </a:solidFill>
                <a:latin typeface="Lucida Console" panose="020B0609040504020204" pitchFamily="49" charset="0"/>
              </a:rPr>
              <a:t>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(void *ignored)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atomic_fetch_add_explicit</a:t>
            </a:r>
            <a:r>
              <a:rPr lang="en-US" dirty="0">
                <a:solidFill>
                  <a:srgbClr val="FFC000"/>
                </a:solidFill>
                <a:latin typeface="Lucida Console" panose="020B0609040504020204" pitchFamily="49" charset="0"/>
              </a:rPr>
              <a:t>(&amp;</a:t>
            </a:r>
            <a:r>
              <a:rPr lang="en-US" dirty="0" err="1">
                <a:solidFill>
                  <a:srgbClr val="FFC000"/>
                </a:solidFill>
                <a:latin typeface="Lucida Console" panose="020B0609040504020204" pitchFamily="49" charset="0"/>
              </a:rPr>
              <a:t>shared_variable</a:t>
            </a:r>
            <a:r>
              <a:rPr lang="en-US" dirty="0">
                <a:solidFill>
                  <a:srgbClr val="FFC000"/>
                </a:solidFill>
                <a:latin typeface="Lucida Console" panose="020B0609040504020204" pitchFamily="49" charset="0"/>
              </a:rPr>
              <a:t>, 1,</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memory_order_relaxed</a:t>
            </a:r>
            <a:r>
              <a:rPr lang="en-US" dirty="0">
                <a:solidFill>
                  <a:srgbClr val="FFC0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(void *ignored)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atomic_fetch_sub_explicit</a:t>
            </a:r>
            <a:r>
              <a:rPr lang="en-US" dirty="0">
                <a:solidFill>
                  <a:srgbClr val="FFC000"/>
                </a:solidFill>
                <a:latin typeface="Lucida Console" panose="020B0609040504020204" pitchFamily="49" charset="0"/>
              </a:rPr>
              <a:t>(&amp;</a:t>
            </a:r>
            <a:r>
              <a:rPr lang="en-US" dirty="0" err="1">
                <a:solidFill>
                  <a:srgbClr val="FFC000"/>
                </a:solidFill>
                <a:latin typeface="Lucida Console" panose="020B0609040504020204" pitchFamily="49" charset="0"/>
              </a:rPr>
              <a:t>shared_variable</a:t>
            </a:r>
            <a:r>
              <a:rPr lang="en-US" dirty="0">
                <a:solidFill>
                  <a:srgbClr val="FFC000"/>
                </a:solidFill>
                <a:latin typeface="Lucida Console" panose="020B0609040504020204" pitchFamily="49" charset="0"/>
              </a:rPr>
              <a:t>, 1,</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memory_order_relaxed</a:t>
            </a:r>
            <a:r>
              <a:rPr lang="en-US" dirty="0">
                <a:solidFill>
                  <a:srgbClr val="FFC000"/>
                </a:solidFill>
                <a:latin typeface="Lucida Console" panose="020B0609040504020204" pitchFamily="49" charset="0"/>
              </a:rPr>
              <a:t>);</a:t>
            </a:r>
          </a:p>
          <a:p>
            <a:r>
              <a:rPr lang="en-US" dirty="0">
                <a:solidFill>
                  <a:srgbClr val="00FA00"/>
                </a:solidFill>
                <a:latin typeface="Lucida Console" panose="020B0609040504020204" pitchFamily="49" charset="0"/>
              </a:rPr>
              <a:t>return NULL;</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998982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Example: Chat Server</a:t>
            </a:r>
            <a:br>
              <a:rPr lang="en-US" dirty="0"/>
            </a:br>
            <a:r>
              <a:rPr lang="en-US" dirty="0"/>
              <a:t>One Client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pPr/>
              <a:t>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12" name="Rounded Rectangle 11">
            <a:extLst>
              <a:ext uri="{FF2B5EF4-FFF2-40B4-BE49-F238E27FC236}">
                <a16:creationId xmlns:a16="http://schemas.microsoft.com/office/drawing/2014/main" id="{51101771-2734-9D4E-B2BA-4797FCEADB0D}"/>
              </a:ext>
            </a:extLst>
          </p:cNvPr>
          <p:cNvSpPr/>
          <p:nvPr/>
        </p:nvSpPr>
        <p:spPr>
          <a:xfrm>
            <a:off x="-43070" y="1869974"/>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connect_to_server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connect(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char hostname[BUFFER_SIZE];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gethostname</a:t>
            </a:r>
            <a:r>
              <a:rPr lang="en-US" dirty="0">
                <a:solidFill>
                  <a:srgbClr val="00FA00"/>
                </a:solidFill>
                <a:latin typeface="Lucida Console" panose="020B0609040504020204" pitchFamily="49" charset="0"/>
              </a:rPr>
              <a:t>(hostname, BUFFER_SIZE))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hostname)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3" name="Rounded Rectangle 12">
            <a:extLst>
              <a:ext uri="{FF2B5EF4-FFF2-40B4-BE49-F238E27FC236}">
                <a16:creationId xmlns:a16="http://schemas.microsoft.com/office/drawing/2014/main" id="{549026FC-4462-084A-92A6-9C848D432B85}"/>
              </a:ext>
            </a:extLst>
          </p:cNvPr>
          <p:cNvSpPr/>
          <p:nvPr/>
        </p:nvSpPr>
        <p:spPr>
          <a:xfrm>
            <a:off x="-43069" y="4452696"/>
            <a:ext cx="8196470" cy="219986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a:t>
            </a:r>
          </a:p>
          <a:p>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accept_connection</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listening_socket_fd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buffer);</a:t>
            </a:r>
          </a:p>
          <a:p>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("Accepted connection from %s.\n", buffer);</a:t>
            </a:r>
          </a:p>
          <a:p>
            <a:r>
              <a:rPr lang="en-US" dirty="0" err="1">
                <a:solidFill>
                  <a:srgbClr val="00FA00"/>
                </a:solidFill>
                <a:latin typeface="Lucida Console" panose="020B0609040504020204" pitchFamily="49" charset="0"/>
              </a:rPr>
              <a:t>strcpy</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tPlease</a:t>
            </a:r>
            <a:r>
              <a:rPr lang="en-US" dirty="0">
                <a:solidFill>
                  <a:srgbClr val="00FA00"/>
                </a:solidFill>
                <a:latin typeface="Lucida Console" panose="020B0609040504020204" pitchFamily="49" charset="0"/>
              </a:rPr>
              <a:t> type your name.");</a:t>
            </a:r>
          </a:p>
          <a:p>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accepted_socket_fd</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buffer)</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pic>
        <p:nvPicPr>
          <p:cNvPr id="20" name="Picture 19">
            <a:extLst>
              <a:ext uri="{FF2B5EF4-FFF2-40B4-BE49-F238E27FC236}">
                <a16:creationId xmlns:a16="http://schemas.microsoft.com/office/drawing/2014/main" id="{DEAF081A-E441-6441-BDC5-91259167B716}"/>
              </a:ext>
            </a:extLst>
          </p:cNvPr>
          <p:cNvPicPr>
            <a:picLocks noChangeAspect="1"/>
          </p:cNvPicPr>
          <p:nvPr/>
        </p:nvPicPr>
        <p:blipFill>
          <a:blip r:embed="rId3"/>
          <a:stretch>
            <a:fillRect/>
          </a:stretch>
        </p:blipFill>
        <p:spPr>
          <a:xfrm>
            <a:off x="7424382" y="598470"/>
            <a:ext cx="3652959" cy="5991744"/>
          </a:xfrm>
          <a:prstGeom prst="rect">
            <a:avLst/>
          </a:prstGeom>
        </p:spPr>
      </p:pic>
      <p:sp>
        <p:nvSpPr>
          <p:cNvPr id="9" name="Rounded Rectangle 8">
            <a:extLst>
              <a:ext uri="{FF2B5EF4-FFF2-40B4-BE49-F238E27FC236}">
                <a16:creationId xmlns:a16="http://schemas.microsoft.com/office/drawing/2014/main" id="{6B00F003-E444-5141-B735-8D67247E52AC}"/>
              </a:ext>
            </a:extLst>
          </p:cNvPr>
          <p:cNvSpPr/>
          <p:nvPr/>
        </p:nvSpPr>
        <p:spPr>
          <a:xfrm>
            <a:off x="3210064" y="258668"/>
            <a:ext cx="9064487" cy="474836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char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long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read(</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message_buffer</a:t>
            </a:r>
            <a:r>
              <a:rPr lang="en-US" dirty="0">
                <a:solidFill>
                  <a:srgbClr val="FECC1F"/>
                </a:solidFill>
                <a:latin typeface="Lucida Console" panose="020B0609040504020204" pitchFamily="49" charset="0"/>
              </a:rPr>
              <a:t>, BUFFER_SIZE - 1)</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receiving message");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*message) {</a:t>
            </a:r>
          </a:p>
          <a:p>
            <a:r>
              <a:rPr lang="en-US" dirty="0">
                <a:solidFill>
                  <a:srgbClr val="00FA00"/>
                </a:solidFill>
                <a:latin typeface="Lucida Console" panose="020B0609040504020204" pitchFamily="49" charset="0"/>
              </a:rPr>
              <a:t>    if (</a:t>
            </a:r>
            <a:r>
              <a:rPr lang="en-US" dirty="0">
                <a:solidFill>
                  <a:srgbClr val="FECC1F"/>
                </a:solidFill>
                <a:latin typeface="Lucida Console" panose="020B0609040504020204" pitchFamily="49" charset="0"/>
              </a:rPr>
              <a:t>write(</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message, </a:t>
            </a:r>
            <a:r>
              <a:rPr lang="en-US" dirty="0" err="1">
                <a:solidFill>
                  <a:srgbClr val="FECC1F"/>
                </a:solidFill>
                <a:latin typeface="Lucida Console" panose="020B0609040504020204" pitchFamily="49" charset="0"/>
              </a:rPr>
              <a:t>strlen</a:t>
            </a:r>
            <a:r>
              <a:rPr lang="en-US" dirty="0">
                <a:solidFill>
                  <a:srgbClr val="FECC1F"/>
                </a:solidFill>
                <a:latin typeface="Lucida Console" panose="020B0609040504020204" pitchFamily="49" charset="0"/>
              </a:rPr>
              <a:t>(message)</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sending message");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4276204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xit" presetSubtype="5" fill="hold" grpId="2" nodeType="clickEffect">
                                  <p:stCondLst>
                                    <p:cond delay="0"/>
                                  </p:stCondLst>
                                  <p:childTnLst>
                                    <p:animEffect transition="out" filter="randombar(vertical)">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9" grpId="2"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 Code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2E7D2813-BEA0-AF47-867D-EEAA53AC12F0}"/>
              </a:ext>
            </a:extLst>
          </p:cNvPr>
          <p:cNvSpPr/>
          <p:nvPr/>
        </p:nvSpPr>
        <p:spPr>
          <a:xfrm>
            <a:off x="-1" y="2029327"/>
            <a:ext cx="12192001" cy="3193838"/>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a:t>
            </a:r>
            <a:r>
              <a:rPr lang="en-US" dirty="0" err="1">
                <a:solidFill>
                  <a:srgbClr val="00FA00"/>
                </a:solidFill>
                <a:latin typeface="Lucida Console" panose="020B0609040504020204" pitchFamily="49" charset="0"/>
              </a:rPr>
              <a:t>atomic_interleaving</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After 1000000 sequential iterations, the non-atomic shared variable's value is 0,</a:t>
            </a:r>
          </a:p>
          <a:p>
            <a:r>
              <a:rPr lang="en-US" dirty="0">
                <a:solidFill>
                  <a:srgbClr val="00FA00"/>
                </a:solidFill>
                <a:latin typeface="Lucida Console" panose="020B0609040504020204" pitchFamily="49" charset="0"/>
              </a:rPr>
              <a:t>                                     and the atomic shared variable's value is 0.</a:t>
            </a:r>
          </a:p>
          <a:p>
            <a:r>
              <a:rPr lang="en-US" dirty="0">
                <a:solidFill>
                  <a:srgbClr val="00FA00"/>
                </a:solidFill>
                <a:latin typeface="Lucida Console" panose="020B0609040504020204" pitchFamily="49" charset="0"/>
              </a:rPr>
              <a:t>Completed in 0.030534 seconds</a:t>
            </a:r>
          </a:p>
          <a:p>
            <a:r>
              <a:rPr lang="en-US" dirty="0">
                <a:solidFill>
                  <a:srgbClr val="00FA00"/>
                </a:solidFill>
                <a:latin typeface="Lucida Console" panose="020B0609040504020204" pitchFamily="49" charset="0"/>
              </a:rPr>
              <a:t>After 1000000 concurrent iterations, the non-atomic shared variable's value is 396,</a:t>
            </a:r>
          </a:p>
          <a:p>
            <a:r>
              <a:rPr lang="en-US" dirty="0">
                <a:solidFill>
                  <a:srgbClr val="00FA00"/>
                </a:solidFill>
                <a:latin typeface="Lucida Console" panose="020B0609040504020204" pitchFamily="49" charset="0"/>
              </a:rPr>
              <a:t>                                    and the </a:t>
            </a:r>
            <a:r>
              <a:rPr lang="en-US" dirty="0" err="1">
                <a:solidFill>
                  <a:srgbClr val="00FA00"/>
                </a:solidFill>
                <a:latin typeface="Lucida Console" panose="020B0609040504020204" pitchFamily="49" charset="0"/>
              </a:rPr>
              <a:t>mutex'd</a:t>
            </a:r>
            <a:r>
              <a:rPr lang="en-US" dirty="0">
                <a:solidFill>
                  <a:srgbClr val="00FA00"/>
                </a:solidFill>
                <a:latin typeface="Lucida Console" panose="020B0609040504020204" pitchFamily="49" charset="0"/>
              </a:rPr>
              <a:t> shared variable's value is 0.</a:t>
            </a:r>
          </a:p>
          <a:p>
            <a:r>
              <a:rPr lang="en-US" dirty="0">
                <a:solidFill>
                  <a:srgbClr val="00FA00"/>
                </a:solidFill>
                <a:latin typeface="Lucida Console" panose="020B0609040504020204" pitchFamily="49" charset="0"/>
              </a:rPr>
              <a:t>Completed in 0.605536 seconds</a:t>
            </a:r>
          </a:p>
          <a:p>
            <a:r>
              <a:rPr lang="en-US" dirty="0">
                <a:solidFill>
                  <a:srgbClr val="00FA00"/>
                </a:solidFill>
                <a:latin typeface="Lucida Console" panose="020B0609040504020204" pitchFamily="49" charset="0"/>
              </a:rPr>
              <a:t>After 1000000 concurrent iterations, the non-atomic shared variable's value is -1476,</a:t>
            </a:r>
          </a:p>
          <a:p>
            <a:r>
              <a:rPr lang="en-US" dirty="0">
                <a:solidFill>
                  <a:srgbClr val="00FA00"/>
                </a:solidFill>
                <a:latin typeface="Lucida Console" panose="020B0609040504020204" pitchFamily="49" charset="0"/>
              </a:rPr>
              <a:t>                                     and the atomic shared variable's value is 0.</a:t>
            </a:r>
          </a:p>
          <a:p>
            <a:r>
              <a:rPr lang="en-US" dirty="0">
                <a:solidFill>
                  <a:srgbClr val="00FA00"/>
                </a:solidFill>
                <a:latin typeface="Lucida Console" panose="020B0609040504020204" pitchFamily="49" charset="0"/>
              </a:rPr>
              <a:t>Completed in 0.319231 seconds</a:t>
            </a:r>
          </a:p>
        </p:txBody>
      </p:sp>
    </p:spTree>
    <p:extLst>
      <p:ext uri="{BB962C8B-B14F-4D97-AF65-F5344CB8AC3E}">
        <p14:creationId xmlns:p14="http://schemas.microsoft.com/office/powerpoint/2010/main" val="31246951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Race Condition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Correct behavior depends on particular </a:t>
            </a:r>
            <a:r>
              <a:rPr lang="en-US" dirty="0" err="1"/>
              <a:t>interleavings</a:t>
            </a:r>
            <a:endParaRPr lang="en-US" dirty="0"/>
          </a:p>
          <a:p>
            <a:r>
              <a:rPr lang="en-US" dirty="0"/>
              <a:t>If incorrect behavior happens rarely, race condition bugs are </a:t>
            </a:r>
            <a:r>
              <a:rPr lang="en-US" i="1" dirty="0"/>
              <a:t>extremely</a:t>
            </a:r>
            <a:r>
              <a:rPr lang="en-US" dirty="0"/>
              <a:t> difficult to reproduce</a:t>
            </a:r>
          </a:p>
          <a:p>
            <a:r>
              <a:rPr lang="en-US" dirty="0"/>
              <a:t>In production code, most </a:t>
            </a:r>
            <a:r>
              <a:rPr lang="en-US" dirty="0" err="1"/>
              <a:t>interleavings</a:t>
            </a:r>
            <a:r>
              <a:rPr lang="en-US" dirty="0"/>
              <a:t> produce correct behavior</a:t>
            </a:r>
          </a:p>
          <a:p>
            <a:pPr lvl="1"/>
            <a:r>
              <a:rPr lang="en-US" dirty="0"/>
              <a:t>Otherwise they’d be caught during testing</a:t>
            </a:r>
          </a:p>
          <a:p>
            <a:r>
              <a:rPr lang="en-US" dirty="0"/>
              <a:t>Race conditions can introduce</a:t>
            </a:r>
          </a:p>
          <a:p>
            <a:pPr lvl="1"/>
            <a:r>
              <a:rPr lang="en-US" dirty="0"/>
              <a:t>Embarrassing bugs</a:t>
            </a:r>
          </a:p>
          <a:p>
            <a:pPr lvl="1"/>
            <a:r>
              <a:rPr lang="en-US" dirty="0"/>
              <a:t>Security vulnerabilities</a:t>
            </a:r>
          </a:p>
          <a:p>
            <a:pPr lvl="1"/>
            <a:r>
              <a:rPr lang="en-US" dirty="0"/>
              <a:t>Lethal bugs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2163015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Preventing Race Conditions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Design code that doesn’t admit races</a:t>
            </a:r>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3217EEA3-25C9-4E47-B1DB-C964B6012671}"/>
              </a:ext>
            </a:extLst>
          </p:cNvPr>
          <p:cNvSpPr/>
          <p:nvPr/>
        </p:nvSpPr>
        <p:spPr>
          <a:xfrm>
            <a:off x="4291745" y="2225741"/>
            <a:ext cx="8099238" cy="283686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while (running)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bzero</a:t>
            </a:r>
            <a:r>
              <a:rPr lang="en-US" dirty="0">
                <a:solidFill>
                  <a:srgbClr val="00FA00"/>
                </a:solidFill>
                <a:latin typeface="Lucida Console" panose="020B0609040504020204" pitchFamily="49" charset="0"/>
              </a:rPr>
              <a:t>((char *)&amp;</a:t>
            </a:r>
            <a:r>
              <a:rPr lang="en-US" dirty="0" err="1">
                <a:solidFill>
                  <a:srgbClr val="00FA00"/>
                </a:solidFill>
                <a:latin typeface="Lucida Console" panose="020B0609040504020204" pitchFamily="49" charset="0"/>
              </a:rPr>
              <a:t>client_address</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 we don’t want </a:t>
            </a:r>
            <a:r>
              <a:rPr lang="en-US" dirty="0" err="1">
                <a:solidFill>
                  <a:srgbClr val="FECC1F"/>
                </a:solidFill>
                <a:latin typeface="Lucida Console" panose="020B0609040504020204" pitchFamily="49" charset="0"/>
              </a:rPr>
              <a:t>accepted_socket_fd</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 on the original thread's stack...</a:t>
            </a:r>
          </a:p>
          <a:p>
            <a:r>
              <a:rPr lang="en-US" dirty="0">
                <a:solidFill>
                  <a:srgbClr val="FECC1F"/>
                </a:solidFill>
                <a:latin typeface="Lucida Console" panose="020B0609040504020204" pitchFamily="49" charset="0"/>
              </a:rPr>
              <a:t>  int *</a:t>
            </a:r>
            <a:r>
              <a:rPr lang="en-US" dirty="0" err="1">
                <a:solidFill>
                  <a:srgbClr val="FECC1F"/>
                </a:solidFill>
                <a:latin typeface="Lucida Console" panose="020B0609040504020204" pitchFamily="49" charset="0"/>
              </a:rPr>
              <a:t>accepted_socket_fd</a:t>
            </a:r>
            <a:r>
              <a:rPr lang="en-US" dirty="0">
                <a:solidFill>
                  <a:srgbClr val="FECC1F"/>
                </a:solidFill>
                <a:latin typeface="Lucida Console" panose="020B0609040504020204" pitchFamily="49" charset="0"/>
              </a:rPr>
              <a:t> = malloc(</a:t>
            </a:r>
            <a:r>
              <a:rPr lang="en-US" dirty="0" err="1">
                <a:solidFill>
                  <a:srgbClr val="FECC1F"/>
                </a:solidFill>
                <a:latin typeface="Lucida Console" panose="020B0609040504020204" pitchFamily="49" charset="0"/>
              </a:rPr>
              <a:t>sizeof</a:t>
            </a:r>
            <a:r>
              <a:rPr lang="en-US" dirty="0">
                <a:solidFill>
                  <a:srgbClr val="FECC1F"/>
                </a:solidFill>
                <a:latin typeface="Lucida Console" panose="020B0609040504020204" pitchFamily="49" charset="0"/>
              </a:rPr>
              <a:t>(int));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 accept(</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pthread_create</a:t>
            </a:r>
            <a:r>
              <a:rPr lang="en-US" dirty="0">
                <a:solidFill>
                  <a:srgbClr val="00FA00"/>
                </a:solidFill>
                <a:latin typeface="Lucida Console" panose="020B0609040504020204" pitchFamily="49" charset="0"/>
              </a:rPr>
              <a:t>(&amp;</a:t>
            </a:r>
            <a:r>
              <a:rPr lang="en-US" dirty="0" err="1">
                <a:solidFill>
                  <a:srgbClr val="00FA00"/>
                </a:solidFill>
                <a:latin typeface="Lucida Console" panose="020B0609040504020204" pitchFamily="49" charset="0"/>
              </a:rPr>
              <a:t>tid</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BBBC3DAB-C4A2-7343-B29D-760AF132336C}"/>
              </a:ext>
            </a:extLst>
          </p:cNvPr>
          <p:cNvSpPr/>
          <p:nvPr/>
        </p:nvSpPr>
        <p:spPr>
          <a:xfrm>
            <a:off x="838200" y="5059797"/>
            <a:ext cx="10234091" cy="1634402"/>
          </a:xfrm>
          <a:prstGeom prst="roundRect">
            <a:avLst>
              <a:gd name="adj" fmla="val 2331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 *((int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free(</a:t>
            </a:r>
            <a:r>
              <a:rPr lang="en-US" dirty="0" err="1">
                <a:solidFill>
                  <a:srgbClr val="FECC1F"/>
                </a:solidFill>
                <a:latin typeface="Lucida Console" panose="020B0609040504020204" pitchFamily="49" charset="0"/>
              </a:rPr>
              <a:t>args</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pthread_detach</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p>
        </p:txBody>
      </p:sp>
    </p:spTree>
    <p:extLst>
      <p:ext uri="{BB962C8B-B14F-4D97-AF65-F5344CB8AC3E}">
        <p14:creationId xmlns:p14="http://schemas.microsoft.com/office/powerpoint/2010/main" val="33573613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Preventing Race Conditions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Design code that doesn’t admit races</a:t>
            </a:r>
          </a:p>
          <a:p>
            <a:endParaRPr lang="en-US" dirty="0"/>
          </a:p>
          <a:p>
            <a:r>
              <a:rPr lang="en-US" dirty="0"/>
              <a:t>Mutual exclusion when necessary</a:t>
            </a:r>
          </a:p>
          <a:p>
            <a:endParaRPr lang="en-US" dirty="0"/>
          </a:p>
          <a:p>
            <a:r>
              <a:rPr lang="en-US" dirty="0"/>
              <a:t>Model checking</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342979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Problems Arising from Mutual Exclusion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515600" cy="4530725"/>
          </a:xfrm>
        </p:spPr>
        <p:txBody>
          <a:bodyPr/>
          <a:lstStyle/>
          <a:p>
            <a:r>
              <a:rPr lang="en-US" dirty="0"/>
              <a:t>Deadlock</a:t>
            </a:r>
          </a:p>
          <a:p>
            <a:pPr lvl="1"/>
            <a:r>
              <a:rPr lang="en-US" dirty="0"/>
              <a:t>Processes hold resources each other need, cannot progress</a:t>
            </a:r>
          </a:p>
          <a:p>
            <a:endParaRPr lang="en-US" dirty="0"/>
          </a:p>
          <a:p>
            <a:r>
              <a:rPr lang="en-US" dirty="0" err="1"/>
              <a:t>Livelock</a:t>
            </a:r>
            <a:endParaRPr lang="en-US" dirty="0"/>
          </a:p>
          <a:p>
            <a:pPr lvl="1"/>
            <a:r>
              <a:rPr lang="en-US" dirty="0"/>
              <a:t>Illusion of progress, but no progress is actually made – difficult to detect</a:t>
            </a:r>
          </a:p>
          <a:p>
            <a:pPr lvl="1"/>
            <a:r>
              <a:rPr lang="en-US" dirty="0"/>
              <a:t>Usually arises from efforts to prevent deadlock</a:t>
            </a:r>
          </a:p>
          <a:p>
            <a:pPr marL="0" indent="0">
              <a:buNone/>
            </a:pPr>
            <a:endParaRPr lang="en-US" dirty="0"/>
          </a:p>
          <a:p>
            <a:r>
              <a:rPr lang="en-US" dirty="0"/>
              <a:t>Starvation</a:t>
            </a:r>
          </a:p>
          <a:p>
            <a:pPr lvl="1"/>
            <a:r>
              <a:rPr lang="en-US" dirty="0"/>
              <a:t>Unfair scheduler can deny resources to a process</a:t>
            </a:r>
          </a:p>
          <a:p>
            <a:pPr lvl="1"/>
            <a:r>
              <a:rPr lang="en-US" dirty="0"/>
              <a:t>Efforts to prevent deadlock can increase likelihood of starvation</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4907986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65</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Parallel Computing</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24300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C712F5E-B8D2-4E4B-801F-9DB06B68CC94}"/>
              </a:ext>
            </a:extLst>
          </p:cNvPr>
          <p:cNvSpPr>
            <a:spLocks noGrp="1"/>
          </p:cNvSpPr>
          <p:nvPr>
            <p:ph type="title"/>
          </p:nvPr>
        </p:nvSpPr>
        <p:spPr/>
        <p:txBody>
          <a:bodyPr/>
          <a:lstStyle/>
          <a:p>
            <a:r>
              <a:rPr lang="en-US" dirty="0"/>
              <a:t>Multiple Flavors of Parallel Computing</a:t>
            </a:r>
          </a:p>
        </p:txBody>
      </p:sp>
      <p:sp>
        <p:nvSpPr>
          <p:cNvPr id="7" name="Text Placeholder 6">
            <a:extLst>
              <a:ext uri="{FF2B5EF4-FFF2-40B4-BE49-F238E27FC236}">
                <a16:creationId xmlns:a16="http://schemas.microsoft.com/office/drawing/2014/main" id="{D9C4FEF0-C61C-4C48-B99B-1CACDBD536D0}"/>
              </a:ext>
            </a:extLst>
          </p:cNvPr>
          <p:cNvSpPr>
            <a:spLocks noGrp="1"/>
          </p:cNvSpPr>
          <p:nvPr>
            <p:ph type="body" idx="1"/>
          </p:nvPr>
        </p:nvSpPr>
        <p:spPr/>
        <p:txBody>
          <a:bodyPr/>
          <a:lstStyle/>
          <a:p>
            <a:r>
              <a:rPr lang="en-US" dirty="0"/>
              <a:t>Multiple Instruction, Multiple Data (MIMD)</a:t>
            </a:r>
          </a:p>
        </p:txBody>
      </p:sp>
      <p:sp>
        <p:nvSpPr>
          <p:cNvPr id="8" name="Content Placeholder 7">
            <a:extLst>
              <a:ext uri="{FF2B5EF4-FFF2-40B4-BE49-F238E27FC236}">
                <a16:creationId xmlns:a16="http://schemas.microsoft.com/office/drawing/2014/main" id="{26F8E1E7-8EC6-7146-BD4A-7392DB503DE3}"/>
              </a:ext>
            </a:extLst>
          </p:cNvPr>
          <p:cNvSpPr>
            <a:spLocks noGrp="1"/>
          </p:cNvSpPr>
          <p:nvPr>
            <p:ph sz="half" idx="2"/>
          </p:nvPr>
        </p:nvSpPr>
        <p:spPr>
          <a:xfrm>
            <a:off x="839788" y="2505075"/>
            <a:ext cx="5491739" cy="3684588"/>
          </a:xfrm>
        </p:spPr>
        <p:txBody>
          <a:bodyPr>
            <a:normAutofit/>
          </a:bodyPr>
          <a:lstStyle/>
          <a:p>
            <a:r>
              <a:rPr lang="en-US" dirty="0"/>
              <a:t>Multiple flows of control</a:t>
            </a:r>
          </a:p>
          <a:p>
            <a:endParaRPr lang="en-US" dirty="0"/>
          </a:p>
          <a:p>
            <a:r>
              <a:rPr lang="en-US" dirty="0"/>
              <a:t>Each process typically operates on different portion of data</a:t>
            </a:r>
          </a:p>
          <a:p>
            <a:endParaRPr lang="en-US" dirty="0"/>
          </a:p>
          <a:p>
            <a:r>
              <a:rPr lang="en-US" dirty="0"/>
              <a:t>May have shared physical memory (symmetric multiprocessing) or distributed memory</a:t>
            </a:r>
          </a:p>
          <a:p>
            <a:endParaRPr lang="en-US" dirty="0"/>
          </a:p>
        </p:txBody>
      </p:sp>
      <p:sp>
        <p:nvSpPr>
          <p:cNvPr id="9" name="Text Placeholder 8">
            <a:extLst>
              <a:ext uri="{FF2B5EF4-FFF2-40B4-BE49-F238E27FC236}">
                <a16:creationId xmlns:a16="http://schemas.microsoft.com/office/drawing/2014/main" id="{090F26CB-4210-D44F-9839-ABA5ABF77EDE}"/>
              </a:ext>
            </a:extLst>
          </p:cNvPr>
          <p:cNvSpPr>
            <a:spLocks noGrp="1"/>
          </p:cNvSpPr>
          <p:nvPr>
            <p:ph type="body" sz="quarter" idx="3"/>
          </p:nvPr>
        </p:nvSpPr>
        <p:spPr/>
        <p:txBody>
          <a:bodyPr/>
          <a:lstStyle/>
          <a:p>
            <a:r>
              <a:rPr lang="en-US" dirty="0"/>
              <a:t>Single Instruction, Multiple Data (SIMD)</a:t>
            </a:r>
          </a:p>
        </p:txBody>
      </p:sp>
      <p:sp>
        <p:nvSpPr>
          <p:cNvPr id="10" name="Content Placeholder 9">
            <a:extLst>
              <a:ext uri="{FF2B5EF4-FFF2-40B4-BE49-F238E27FC236}">
                <a16:creationId xmlns:a16="http://schemas.microsoft.com/office/drawing/2014/main" id="{BC96BAC2-103D-B24E-89E4-50BCA1F12AC3}"/>
              </a:ext>
            </a:extLst>
          </p:cNvPr>
          <p:cNvSpPr>
            <a:spLocks noGrp="1"/>
          </p:cNvSpPr>
          <p:nvPr>
            <p:ph sz="quarter" idx="4"/>
          </p:nvPr>
        </p:nvSpPr>
        <p:spPr>
          <a:xfrm>
            <a:off x="6338454" y="2505075"/>
            <a:ext cx="5183188" cy="3684588"/>
          </a:xfrm>
        </p:spPr>
        <p:txBody>
          <a:bodyPr>
            <a:normAutofit/>
          </a:bodyPr>
          <a:lstStyle/>
          <a:p>
            <a:r>
              <a:rPr lang="en-US" dirty="0"/>
              <a:t>One flow of control</a:t>
            </a:r>
          </a:p>
          <a:p>
            <a:endParaRPr lang="en-US" dirty="0"/>
          </a:p>
          <a:p>
            <a:r>
              <a:rPr lang="en-US" dirty="0"/>
              <a:t>Each instruction applied to every element of a data vector</a:t>
            </a:r>
          </a:p>
          <a:p>
            <a:endParaRPr lang="en-US" dirty="0"/>
          </a:p>
          <a:p>
            <a:r>
              <a:rPr lang="en-US" dirty="0"/>
              <a:t>Ideal for data-parallel problems</a:t>
            </a:r>
          </a:p>
          <a:p>
            <a:endParaRPr lang="en-US" dirty="0"/>
          </a:p>
          <a:p>
            <a:endParaRPr lang="en-US" dirty="0"/>
          </a:p>
        </p:txBody>
      </p:sp>
      <p:sp>
        <p:nvSpPr>
          <p:cNvPr id="2" name="Footer Placeholder 1">
            <a:extLst>
              <a:ext uri="{FF2B5EF4-FFF2-40B4-BE49-F238E27FC236}">
                <a16:creationId xmlns:a16="http://schemas.microsoft.com/office/drawing/2014/main" id="{C6F2C35D-DFEE-C54C-B318-B83F4FB1DF4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D4C3DAC4-B15E-C648-BC42-CB7A48677165}"/>
              </a:ext>
            </a:extLst>
          </p:cNvPr>
          <p:cNvSpPr>
            <a:spLocks noGrp="1"/>
          </p:cNvSpPr>
          <p:nvPr>
            <p:ph type="sldNum" sz="quarter" idx="12"/>
          </p:nvPr>
        </p:nvSpPr>
        <p:spPr/>
        <p:txBody>
          <a:bodyPr/>
          <a:lstStyle/>
          <a:p>
            <a:fld id="{B30C84D9-7A41-4FEB-892B-80917372DB87}" type="slidenum">
              <a:rPr lang="en-US" smtClean="0"/>
              <a:t>66</a:t>
            </a:fld>
            <a:endParaRPr lang="en-US"/>
          </a:p>
        </p:txBody>
      </p:sp>
      <p:sp>
        <p:nvSpPr>
          <p:cNvPr id="11" name="Text Placeholder 10">
            <a:extLst>
              <a:ext uri="{FF2B5EF4-FFF2-40B4-BE49-F238E27FC236}">
                <a16:creationId xmlns:a16="http://schemas.microsoft.com/office/drawing/2014/main" id="{D989C617-CB5C-524E-B9D1-CF861C7BEBA6}"/>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48308878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C712F5E-B8D2-4E4B-801F-9DB06B68CC94}"/>
              </a:ext>
            </a:extLst>
          </p:cNvPr>
          <p:cNvSpPr>
            <a:spLocks noGrp="1"/>
          </p:cNvSpPr>
          <p:nvPr>
            <p:ph type="title"/>
          </p:nvPr>
        </p:nvSpPr>
        <p:spPr/>
        <p:txBody>
          <a:bodyPr/>
          <a:lstStyle/>
          <a:p>
            <a:r>
              <a:rPr lang="en-US" dirty="0"/>
              <a:t>Special Case of Concurrency</a:t>
            </a:r>
          </a:p>
        </p:txBody>
      </p:sp>
      <p:sp>
        <p:nvSpPr>
          <p:cNvPr id="7" name="Text Placeholder 6">
            <a:extLst>
              <a:ext uri="{FF2B5EF4-FFF2-40B4-BE49-F238E27FC236}">
                <a16:creationId xmlns:a16="http://schemas.microsoft.com/office/drawing/2014/main" id="{D9C4FEF0-C61C-4C48-B99B-1CACDBD536D0}"/>
              </a:ext>
            </a:extLst>
          </p:cNvPr>
          <p:cNvSpPr>
            <a:spLocks noGrp="1"/>
          </p:cNvSpPr>
          <p:nvPr>
            <p:ph type="body" idx="1"/>
          </p:nvPr>
        </p:nvSpPr>
        <p:spPr/>
        <p:txBody>
          <a:bodyPr/>
          <a:lstStyle/>
          <a:p>
            <a:r>
              <a:rPr lang="en-US" dirty="0"/>
              <a:t>Typical Concurrency</a:t>
            </a:r>
          </a:p>
        </p:txBody>
      </p:sp>
      <p:sp>
        <p:nvSpPr>
          <p:cNvPr id="8" name="Content Placeholder 7">
            <a:extLst>
              <a:ext uri="{FF2B5EF4-FFF2-40B4-BE49-F238E27FC236}">
                <a16:creationId xmlns:a16="http://schemas.microsoft.com/office/drawing/2014/main" id="{26F8E1E7-8EC6-7146-BD4A-7392DB503DE3}"/>
              </a:ext>
            </a:extLst>
          </p:cNvPr>
          <p:cNvSpPr>
            <a:spLocks noGrp="1"/>
          </p:cNvSpPr>
          <p:nvPr>
            <p:ph sz="half" idx="2"/>
          </p:nvPr>
        </p:nvSpPr>
        <p:spPr/>
        <p:txBody>
          <a:bodyPr>
            <a:normAutofit fontScale="92500"/>
          </a:bodyPr>
          <a:lstStyle/>
          <a:p>
            <a:r>
              <a:rPr lang="en-US" dirty="0"/>
              <a:t>Multiple flows of control</a:t>
            </a:r>
          </a:p>
          <a:p>
            <a:pPr lvl="1"/>
            <a:r>
              <a:rPr lang="en-US" dirty="0"/>
              <a:t>Cooperating processes</a:t>
            </a:r>
          </a:p>
          <a:p>
            <a:r>
              <a:rPr lang="en-US" dirty="0"/>
              <a:t>Communication &amp; synchronization via messages or shared memory</a:t>
            </a:r>
          </a:p>
          <a:p>
            <a:r>
              <a:rPr lang="en-US" dirty="0"/>
              <a:t>Goal: responsiveness</a:t>
            </a:r>
          </a:p>
          <a:p>
            <a:r>
              <a:rPr lang="en-US" dirty="0"/>
              <a:t>Multiple processes share processor</a:t>
            </a:r>
          </a:p>
          <a:p>
            <a:r>
              <a:rPr lang="en-US" dirty="0"/>
              <a:t>Forks, </a:t>
            </a:r>
            <a:r>
              <a:rPr lang="en-US" dirty="0" err="1"/>
              <a:t>pthreads</a:t>
            </a:r>
            <a:r>
              <a:rPr lang="en-US" dirty="0"/>
              <a:t> library</a:t>
            </a:r>
          </a:p>
          <a:p>
            <a:endParaRPr lang="en-US" dirty="0"/>
          </a:p>
        </p:txBody>
      </p:sp>
      <p:sp>
        <p:nvSpPr>
          <p:cNvPr id="9" name="Text Placeholder 8">
            <a:extLst>
              <a:ext uri="{FF2B5EF4-FFF2-40B4-BE49-F238E27FC236}">
                <a16:creationId xmlns:a16="http://schemas.microsoft.com/office/drawing/2014/main" id="{090F26CB-4210-D44F-9839-ABA5ABF77EDE}"/>
              </a:ext>
            </a:extLst>
          </p:cNvPr>
          <p:cNvSpPr>
            <a:spLocks noGrp="1"/>
          </p:cNvSpPr>
          <p:nvPr>
            <p:ph type="body" sz="quarter" idx="3"/>
          </p:nvPr>
        </p:nvSpPr>
        <p:spPr/>
        <p:txBody>
          <a:bodyPr/>
          <a:lstStyle/>
          <a:p>
            <a:r>
              <a:rPr lang="en-US" dirty="0"/>
              <a:t>Parallel Computing (MIMD)</a:t>
            </a:r>
          </a:p>
        </p:txBody>
      </p:sp>
      <p:sp>
        <p:nvSpPr>
          <p:cNvPr id="10" name="Content Placeholder 9">
            <a:extLst>
              <a:ext uri="{FF2B5EF4-FFF2-40B4-BE49-F238E27FC236}">
                <a16:creationId xmlns:a16="http://schemas.microsoft.com/office/drawing/2014/main" id="{BC96BAC2-103D-B24E-89E4-50BCA1F12AC3}"/>
              </a:ext>
            </a:extLst>
          </p:cNvPr>
          <p:cNvSpPr>
            <a:spLocks noGrp="1"/>
          </p:cNvSpPr>
          <p:nvPr>
            <p:ph sz="quarter" idx="4"/>
          </p:nvPr>
        </p:nvSpPr>
        <p:spPr/>
        <p:txBody>
          <a:bodyPr>
            <a:normAutofit fontScale="92500"/>
          </a:bodyPr>
          <a:lstStyle/>
          <a:p>
            <a:r>
              <a:rPr lang="en-US" dirty="0"/>
              <a:t>Multiple flows of control</a:t>
            </a:r>
          </a:p>
          <a:p>
            <a:pPr lvl="1"/>
            <a:r>
              <a:rPr lang="en-US" dirty="0"/>
              <a:t>Subtasks</a:t>
            </a:r>
          </a:p>
          <a:p>
            <a:r>
              <a:rPr lang="en-US" dirty="0"/>
              <a:t>Communication &amp; synchronization via messages or shared memory</a:t>
            </a:r>
          </a:p>
          <a:p>
            <a:r>
              <a:rPr lang="en-US" dirty="0"/>
              <a:t>Goal: speed</a:t>
            </a:r>
          </a:p>
          <a:p>
            <a:r>
              <a:rPr lang="en-US" dirty="0"/>
              <a:t>Typically one process per processor</a:t>
            </a:r>
          </a:p>
          <a:p>
            <a:r>
              <a:rPr lang="en-US" dirty="0"/>
              <a:t>MPI library, OpenMP library</a:t>
            </a:r>
          </a:p>
        </p:txBody>
      </p:sp>
      <p:sp>
        <p:nvSpPr>
          <p:cNvPr id="2" name="Footer Placeholder 1">
            <a:extLst>
              <a:ext uri="{FF2B5EF4-FFF2-40B4-BE49-F238E27FC236}">
                <a16:creationId xmlns:a16="http://schemas.microsoft.com/office/drawing/2014/main" id="{C6F2C35D-DFEE-C54C-B318-B83F4FB1DF4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D4C3DAC4-B15E-C648-BC42-CB7A48677165}"/>
              </a:ext>
            </a:extLst>
          </p:cNvPr>
          <p:cNvSpPr>
            <a:spLocks noGrp="1"/>
          </p:cNvSpPr>
          <p:nvPr>
            <p:ph type="sldNum" sz="quarter" idx="12"/>
          </p:nvPr>
        </p:nvSpPr>
        <p:spPr/>
        <p:txBody>
          <a:bodyPr/>
          <a:lstStyle/>
          <a:p>
            <a:fld id="{B30C84D9-7A41-4FEB-892B-80917372DB87}" type="slidenum">
              <a:rPr lang="en-US" smtClean="0"/>
              <a:t>67</a:t>
            </a:fld>
            <a:endParaRPr lang="en-US"/>
          </a:p>
        </p:txBody>
      </p:sp>
      <p:sp>
        <p:nvSpPr>
          <p:cNvPr id="11" name="Text Placeholder 10">
            <a:extLst>
              <a:ext uri="{FF2B5EF4-FFF2-40B4-BE49-F238E27FC236}">
                <a16:creationId xmlns:a16="http://schemas.microsoft.com/office/drawing/2014/main" id="{D989C617-CB5C-524E-B9D1-CF861C7BEBA6}"/>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1150294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Limitations to Parallel Computing</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199" y="1825625"/>
            <a:ext cx="10716491" cy="4351338"/>
          </a:xfrm>
        </p:spPr>
        <p:txBody>
          <a:bodyPr/>
          <a:lstStyle/>
          <a:p>
            <a:r>
              <a:rPr lang="en-US" dirty="0"/>
              <a:t>When goal was responsive concurrency, almost no practical limit to responsiveness gains except under abusive scenarios</a:t>
            </a:r>
          </a:p>
          <a:p>
            <a:endParaRPr lang="en-US" dirty="0"/>
          </a:p>
          <a:p>
            <a:r>
              <a:rPr lang="en-US" dirty="0"/>
              <a:t>When goal is faster computing, available performance gains limited by</a:t>
            </a:r>
          </a:p>
          <a:p>
            <a:pPr lvl="1"/>
            <a:r>
              <a:rPr lang="en-US" dirty="0" err="1"/>
              <a:t>Interprocess</a:t>
            </a:r>
            <a:r>
              <a:rPr lang="en-US" dirty="0"/>
              <a:t> communication (non-trivial for distributed processors)</a:t>
            </a:r>
          </a:p>
          <a:p>
            <a:pPr lvl="1"/>
            <a:r>
              <a:rPr lang="en-US" dirty="0"/>
              <a:t>Portion of code that is inherently sequential (cannot be parallelized)</a:t>
            </a:r>
          </a:p>
          <a:p>
            <a:pPr lvl="1"/>
            <a:r>
              <a:rPr lang="en-US" dirty="0"/>
              <a:t>Available processor cores</a:t>
            </a:r>
          </a:p>
          <a:p>
            <a:pPr lvl="2"/>
            <a:r>
              <a:rPr lang="en-US" dirty="0"/>
              <a:t>2</a:t>
            </a:r>
            <a:r>
              <a:rPr lang="en-US" i="1" dirty="0"/>
              <a:t>n</a:t>
            </a:r>
            <a:r>
              <a:rPr lang="en-US" dirty="0"/>
              <a:t> processes running on </a:t>
            </a:r>
            <a:r>
              <a:rPr lang="en-US" i="1" dirty="0"/>
              <a:t>n</a:t>
            </a:r>
            <a:r>
              <a:rPr lang="en-US" dirty="0"/>
              <a:t> processor cores can perform no better than</a:t>
            </a:r>
            <a:br>
              <a:rPr lang="en-US" dirty="0"/>
            </a:br>
            <a:r>
              <a:rPr lang="en-US" i="1" dirty="0"/>
              <a:t>n</a:t>
            </a:r>
            <a:r>
              <a:rPr lang="en-US" dirty="0"/>
              <a:t> processes running on </a:t>
            </a:r>
            <a:r>
              <a:rPr lang="en-US" i="1" dirty="0"/>
              <a:t>n</a:t>
            </a:r>
            <a:r>
              <a:rPr lang="en-US" dirty="0"/>
              <a:t> processor cores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6652311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3">
              <a:alphaModFix amt="32660"/>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895851"/>
          </a:xfrm>
        </p:spPr>
        <p:txBody>
          <a:bodyPr>
            <a:normAutofit/>
          </a:bodyPr>
          <a:lstStyle/>
          <a:p>
            <a:r>
              <a:rPr lang="en-US" dirty="0">
                <a:solidFill>
                  <a:srgbClr val="FFFF00"/>
                </a:solidFill>
              </a:rPr>
              <a:t>Often use concurrency to improve responsiveness to external systems/people</a:t>
            </a:r>
          </a:p>
          <a:p>
            <a:r>
              <a:rPr lang="en-US" dirty="0">
                <a:solidFill>
                  <a:srgbClr val="FFFF00"/>
                </a:solidFill>
              </a:rPr>
              <a:t>Process-based concurrency: child process gets copy of parent’s address space</a:t>
            </a:r>
          </a:p>
          <a:p>
            <a:r>
              <a:rPr lang="en-US" dirty="0">
                <a:solidFill>
                  <a:srgbClr val="FFFF00"/>
                </a:solidFill>
              </a:rPr>
              <a:t>Thread-based concurrency: threads share address space</a:t>
            </a:r>
          </a:p>
          <a:p>
            <a:r>
              <a:rPr lang="en-US" dirty="0">
                <a:solidFill>
                  <a:srgbClr val="FFFF00"/>
                </a:solidFill>
              </a:rPr>
              <a:t>Concurrent Computing is difficult to get right</a:t>
            </a:r>
          </a:p>
          <a:p>
            <a:pPr lvl="1"/>
            <a:r>
              <a:rPr lang="en-US" dirty="0">
                <a:solidFill>
                  <a:srgbClr val="FFFF00"/>
                </a:solidFill>
              </a:rPr>
              <a:t>Thinking about concurrency isn’t easy</a:t>
            </a:r>
          </a:p>
          <a:p>
            <a:pPr lvl="1"/>
            <a:r>
              <a:rPr lang="en-US" dirty="0">
                <a:solidFill>
                  <a:srgbClr val="FFFF00"/>
                </a:solidFill>
              </a:rPr>
              <a:t>Reproducing bugs is challenging</a:t>
            </a:r>
          </a:p>
          <a:p>
            <a:r>
              <a:rPr lang="en-US" dirty="0">
                <a:solidFill>
                  <a:srgbClr val="FFFF00"/>
                </a:solidFill>
              </a:rPr>
              <a:t>Concurrency opens new types of bugs</a:t>
            </a:r>
          </a:p>
          <a:p>
            <a:pPr lvl="1"/>
            <a:r>
              <a:rPr lang="en-US" dirty="0">
                <a:solidFill>
                  <a:srgbClr val="FFFF00"/>
                </a:solidFill>
              </a:rPr>
              <a:t>Race conditions, deadlock, </a:t>
            </a:r>
            <a:r>
              <a:rPr lang="en-US" dirty="0" err="1">
                <a:solidFill>
                  <a:srgbClr val="FFFF00"/>
                </a:solidFill>
              </a:rPr>
              <a:t>livelock</a:t>
            </a:r>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69</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a:t>Slide by Bohn</a:t>
            </a:r>
            <a:endParaRPr lang="en-US" dirty="0"/>
          </a:p>
        </p:txBody>
      </p:sp>
    </p:spTree>
    <p:extLst>
      <p:ext uri="{BB962C8B-B14F-4D97-AF65-F5344CB8AC3E}">
        <p14:creationId xmlns:p14="http://schemas.microsoft.com/office/powerpoint/2010/main" val="2860074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Interaction with External Systems</a:t>
            </a:r>
            <a:br>
              <a:rPr lang="en-US" dirty="0"/>
            </a:br>
            <a:r>
              <a:rPr lang="en-US" dirty="0"/>
              <a:t>(and Real World) is Inherently Concurrent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pPr/>
              <a:t>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pic>
        <p:nvPicPr>
          <p:cNvPr id="28" name="Content Placeholder 27">
            <a:extLst>
              <a:ext uri="{FF2B5EF4-FFF2-40B4-BE49-F238E27FC236}">
                <a16:creationId xmlns:a16="http://schemas.microsoft.com/office/drawing/2014/main" id="{3FA8F91C-FDC4-FA40-B24E-61D6603FCD4C}"/>
              </a:ext>
            </a:extLst>
          </p:cNvPr>
          <p:cNvPicPr>
            <a:picLocks noGrp="1" noChangeAspect="1"/>
          </p:cNvPicPr>
          <p:nvPr>
            <p:ph sz="half" idx="4294967295"/>
          </p:nvPr>
        </p:nvPicPr>
        <p:blipFill>
          <a:blip r:embed="rId3"/>
          <a:stretch>
            <a:fillRect/>
          </a:stretch>
        </p:blipFill>
        <p:spPr>
          <a:xfrm>
            <a:off x="788152" y="1701468"/>
            <a:ext cx="2831348" cy="4644101"/>
          </a:xfrm>
          <a:prstGeom prst="rect">
            <a:avLst/>
          </a:prstGeom>
        </p:spPr>
      </p:pic>
      <p:pic>
        <p:nvPicPr>
          <p:cNvPr id="29" name="Picture 28">
            <a:extLst>
              <a:ext uri="{FF2B5EF4-FFF2-40B4-BE49-F238E27FC236}">
                <a16:creationId xmlns:a16="http://schemas.microsoft.com/office/drawing/2014/main" id="{3C0FBD4D-B116-914B-BF55-530943FFA528}"/>
              </a:ext>
            </a:extLst>
          </p:cNvPr>
          <p:cNvPicPr>
            <a:picLocks noChangeAspect="1"/>
          </p:cNvPicPr>
          <p:nvPr/>
        </p:nvPicPr>
        <p:blipFill>
          <a:blip r:embed="rId4"/>
          <a:stretch>
            <a:fillRect/>
          </a:stretch>
        </p:blipFill>
        <p:spPr>
          <a:xfrm>
            <a:off x="4928047" y="1690687"/>
            <a:ext cx="2188099" cy="4616355"/>
          </a:xfrm>
          <a:prstGeom prst="rect">
            <a:avLst/>
          </a:prstGeom>
        </p:spPr>
      </p:pic>
      <p:pic>
        <p:nvPicPr>
          <p:cNvPr id="30" name="Picture 29">
            <a:extLst>
              <a:ext uri="{FF2B5EF4-FFF2-40B4-BE49-F238E27FC236}">
                <a16:creationId xmlns:a16="http://schemas.microsoft.com/office/drawing/2014/main" id="{09BE2575-9AB5-D84E-8477-719E2D97BD73}"/>
              </a:ext>
            </a:extLst>
          </p:cNvPr>
          <p:cNvPicPr>
            <a:picLocks noChangeAspect="1"/>
          </p:cNvPicPr>
          <p:nvPr/>
        </p:nvPicPr>
        <p:blipFill>
          <a:blip r:embed="rId5"/>
          <a:stretch>
            <a:fillRect/>
          </a:stretch>
        </p:blipFill>
        <p:spPr>
          <a:xfrm>
            <a:off x="8424694" y="1690687"/>
            <a:ext cx="2188099" cy="4616355"/>
          </a:xfrm>
          <a:prstGeom prst="rect">
            <a:avLst/>
          </a:prstGeom>
        </p:spPr>
      </p:pic>
    </p:spTree>
    <p:extLst>
      <p:ext uri="{BB962C8B-B14F-4D97-AF65-F5344CB8AC3E}">
        <p14:creationId xmlns:p14="http://schemas.microsoft.com/office/powerpoint/2010/main" val="3622301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Reasoning About Concurrency is Hard!</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We (humans) tend to think sequentially</a:t>
            </a:r>
          </a:p>
          <a:p>
            <a:endParaRPr lang="en-US" dirty="0"/>
          </a:p>
          <a:p>
            <a:r>
              <a:rPr lang="en-US" dirty="0"/>
              <a:t>“Time” is misleading</a:t>
            </a:r>
          </a:p>
          <a:p>
            <a:endParaRPr lang="en-US" dirty="0"/>
          </a:p>
          <a:p>
            <a:r>
              <a:rPr lang="en-US" dirty="0"/>
              <a:t>Must (try to) think about all possible sequences of events</a:t>
            </a:r>
          </a:p>
          <a:p>
            <a:pPr lvl="1"/>
            <a:r>
              <a:rPr lang="en-US" dirty="0" err="1"/>
              <a:t>Interleavings</a:t>
            </a:r>
            <a:endParaRPr lang="en-US" dirty="0"/>
          </a:p>
          <a:p>
            <a:pPr lvl="1"/>
            <a:r>
              <a:rPr lang="en-US" dirty="0"/>
              <a:t>Error-prone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548423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Iterative Server</a:t>
            </a:r>
            <a:br>
              <a:rPr lang="en-US" dirty="0"/>
            </a:br>
            <a:r>
              <a:rPr lang="en-US" dirty="0"/>
              <a:t>Two Clients: Scenario 1</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78660" y="4204521"/>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6" name="Rounded Rectangle 15">
            <a:extLst>
              <a:ext uri="{FF2B5EF4-FFF2-40B4-BE49-F238E27FC236}">
                <a16:creationId xmlns:a16="http://schemas.microsoft.com/office/drawing/2014/main" id="{085EA8B3-FBA3-F945-86DB-721D8E6949BD}"/>
              </a:ext>
            </a:extLst>
          </p:cNvPr>
          <p:cNvSpPr/>
          <p:nvPr/>
        </p:nvSpPr>
        <p:spPr>
          <a:xfrm>
            <a:off x="378660"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r>
              <a:rPr lang="en-US" dirty="0">
                <a:solidFill>
                  <a:srgbClr val="00FA00"/>
                </a:solidFill>
                <a:latin typeface="Lucida Console" panose="020B0609040504020204" pitchFamily="49" charset="0"/>
              </a:rPr>
              <a:t>[SERVER] Dee has joined the chat.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pic>
        <p:nvPicPr>
          <p:cNvPr id="17" name="Picture 16">
            <a:extLst>
              <a:ext uri="{FF2B5EF4-FFF2-40B4-BE49-F238E27FC236}">
                <a16:creationId xmlns:a16="http://schemas.microsoft.com/office/drawing/2014/main" id="{A48613A0-8656-214F-BD39-EAE9A3885113}"/>
              </a:ext>
            </a:extLst>
          </p:cNvPr>
          <p:cNvPicPr>
            <a:picLocks noChangeAspect="1"/>
          </p:cNvPicPr>
          <p:nvPr/>
        </p:nvPicPr>
        <p:blipFill>
          <a:blip r:embed="rId3"/>
          <a:stretch>
            <a:fillRect/>
          </a:stretch>
        </p:blipFill>
        <p:spPr>
          <a:xfrm>
            <a:off x="7498722" y="-11451"/>
            <a:ext cx="3492500" cy="6502400"/>
          </a:xfrm>
          <a:prstGeom prst="rect">
            <a:avLst/>
          </a:prstGeom>
        </p:spPr>
      </p:pic>
    </p:spTree>
    <p:extLst>
      <p:ext uri="{BB962C8B-B14F-4D97-AF65-F5344CB8AC3E}">
        <p14:creationId xmlns:p14="http://schemas.microsoft.com/office/powerpoint/2010/main" val="946858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randombar(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randombar(horizontal)">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randombar(horizont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randombar(horizontal)">
                                      <p:cBhvr>
                                        <p:cTn id="27" dur="500"/>
                                        <p:tgtEl>
                                          <p:spTgt spid="15"/>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randombar(horizontal)">
                                      <p:cBhvr>
                                        <p:cTn id="3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65174</TotalTime>
  <Words>8656</Words>
  <Application>Microsoft Macintosh PowerPoint</Application>
  <PresentationFormat>Widescreen</PresentationFormat>
  <Paragraphs>1455</Paragraphs>
  <Slides>69</Slides>
  <Notes>38</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Calibri</vt:lpstr>
      <vt:lpstr>Calibri Light</vt:lpstr>
      <vt:lpstr>Lucida Console</vt:lpstr>
      <vt:lpstr>Office Theme</vt:lpstr>
      <vt:lpstr>Concurrency</vt:lpstr>
      <vt:lpstr>PowerPoint Presentation</vt:lpstr>
      <vt:lpstr>Concurrency: Motivation</vt:lpstr>
      <vt:lpstr>Sequential Programming</vt:lpstr>
      <vt:lpstr>Example: Chat Server One Client</vt:lpstr>
      <vt:lpstr>Example: Chat Server One Client</vt:lpstr>
      <vt:lpstr>Interaction with External Systems (and Real World) is Inherently Concurrent</vt:lpstr>
      <vt:lpstr>Reasoning About Concurrency is Hard!</vt:lpstr>
      <vt:lpstr>Iterative Server Two Clients: Scenario 1</vt:lpstr>
      <vt:lpstr>Iterative Server Two Clients: Scenario 2</vt:lpstr>
      <vt:lpstr>Iterative Server Two Clients: Scenario 3</vt:lpstr>
      <vt:lpstr>Why/Where did Client 2 block?</vt:lpstr>
      <vt:lpstr>Reasoning About Concurrency is Very Hard!</vt:lpstr>
      <vt:lpstr>Common Concurrency Issues</vt:lpstr>
      <vt:lpstr>Improve Responsiveness with Concurrency</vt:lpstr>
      <vt:lpstr>Concurrency: Processes</vt:lpstr>
      <vt:lpstr>What’s a Process?</vt:lpstr>
      <vt:lpstr>Creating a New Process to Handle Client</vt:lpstr>
      <vt:lpstr>What’s Happening Here?</vt:lpstr>
      <vt:lpstr>What’s Happening Here?</vt:lpstr>
      <vt:lpstr>Process-Based Server Two Clients: Scenario 3</vt:lpstr>
      <vt:lpstr>Process-Based Server Two Clients: Scenario 3</vt:lpstr>
      <vt:lpstr>Releasing Unneeded Resources</vt:lpstr>
      <vt:lpstr>Creating, Terminating Processes</vt:lpstr>
      <vt:lpstr>Obtaining a Process’s Exit Status</vt:lpstr>
      <vt:lpstr>Obtaining a Process’s Exit Status</vt:lpstr>
      <vt:lpstr>Identifying, Changing Processes</vt:lpstr>
      <vt:lpstr>Reaping</vt:lpstr>
      <vt:lpstr>Reaping Example</vt:lpstr>
      <vt:lpstr>Orphan Processes</vt:lpstr>
      <vt:lpstr>Orphan Example</vt:lpstr>
      <vt:lpstr>Context Switching</vt:lpstr>
      <vt:lpstr>How does concurrency happen?</vt:lpstr>
      <vt:lpstr>How does concurrency happen?</vt:lpstr>
      <vt:lpstr>Context Switch</vt:lpstr>
      <vt:lpstr>Concurrency: Threads</vt:lpstr>
      <vt:lpstr>What’s a Thread?</vt:lpstr>
      <vt:lpstr>Process Context vs Thread Context</vt:lpstr>
      <vt:lpstr>Thread = Lightweight Process</vt:lpstr>
      <vt:lpstr>Creating a New Thread to Handle Client</vt:lpstr>
      <vt:lpstr>Creating, Terminating Threads</vt:lpstr>
      <vt:lpstr>Working with Threads</vt:lpstr>
      <vt:lpstr>Working with Threads</vt:lpstr>
      <vt:lpstr>Obtaining a Thread’s Return Value</vt:lpstr>
      <vt:lpstr>Joinable vs Detached Threads</vt:lpstr>
      <vt:lpstr>Working with Threads</vt:lpstr>
      <vt:lpstr>Working with Thread</vt:lpstr>
      <vt:lpstr>Synchronizing Access to Shared Resources</vt:lpstr>
      <vt:lpstr>Process- vs Thread-Based Concurrency</vt:lpstr>
      <vt:lpstr>Concurrency: Common Problems</vt:lpstr>
      <vt:lpstr>Common Concurrency Issues</vt:lpstr>
      <vt:lpstr>Using a Shared Variable</vt:lpstr>
      <vt:lpstr>Using a Shared Variable</vt:lpstr>
      <vt:lpstr>Nondeterminism</vt:lpstr>
      <vt:lpstr>Atomicity</vt:lpstr>
      <vt:lpstr>Some (but not all) Possible Interleavings</vt:lpstr>
      <vt:lpstr>Atomicity</vt:lpstr>
      <vt:lpstr>Atomic Code</vt:lpstr>
      <vt:lpstr>Atomic Code</vt:lpstr>
      <vt:lpstr>Atomic Code</vt:lpstr>
      <vt:lpstr>Race Condition</vt:lpstr>
      <vt:lpstr>Preventing Race Conditions</vt:lpstr>
      <vt:lpstr>Preventing Race Conditions</vt:lpstr>
      <vt:lpstr>Problems Arising from Mutual Exclusion</vt:lpstr>
      <vt:lpstr>Parallel Computing</vt:lpstr>
      <vt:lpstr>Multiple Flavors of Parallel Computing</vt:lpstr>
      <vt:lpstr>Special Case of Concurrency</vt:lpstr>
      <vt:lpstr>Limitations to Parallel Computing</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805</cp:revision>
  <dcterms:created xsi:type="dcterms:W3CDTF">2018-01-03T19:54:25Z</dcterms:created>
  <dcterms:modified xsi:type="dcterms:W3CDTF">2021-10-16T11:21:18Z</dcterms:modified>
</cp:coreProperties>
</file>

<file path=docProps/thumbnail.jpeg>
</file>